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Roboto-bold.fntdata"/><Relationship Id="rId10" Type="http://schemas.openxmlformats.org/officeDocument/2006/relationships/slide" Target="slides/slide5.xml"/><Relationship Id="rId21" Type="http://schemas.openxmlformats.org/officeDocument/2006/relationships/font" Target="fonts/Roboto-regular.fntdata"/><Relationship Id="rId13" Type="http://schemas.openxmlformats.org/officeDocument/2006/relationships/slide" Target="slides/slide8.xml"/><Relationship Id="rId24" Type="http://schemas.openxmlformats.org/officeDocument/2006/relationships/font" Target="fonts/Roboto-boldItalic.fntdata"/><Relationship Id="rId12" Type="http://schemas.openxmlformats.org/officeDocument/2006/relationships/slide" Target="slides/slide7.xml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://www.indiana.edu/~sierra/papers/2009/bower-bir.html" TargetMode="External"/><Relationship Id="rId3" Type="http://schemas.openxmlformats.org/officeDocument/2006/relationships/hyperlink" Target="https://www.linkedin.com/pulse/heated-debate-over-casa-diablo-iv-geothermal-project-raymi-castilla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Start talking about mammoth geothermal complex here</a:t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56f9dd1444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56f9dd1444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Kaolinite corresponds with the park grass, also….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58fce7914a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58fce7914a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Putting this in context: Proximity to faults and infrastructure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Pictures of how close my TKAs are to fault lines, pipelines, well pads.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5916737b29_0_16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5916737b29_0_16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58fce7914a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58fce7914a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Was my intention, but thought that a lot of the change I would see would be surface temps, seasonal… real heat anomalies are beneath the surface</a:t>
            </a:r>
            <a:endParaRPr/>
          </a:p>
          <a:p>
            <a:pPr indent="-298450" lvl="1" marL="914400" rtl="0" algn="l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Some thermal aerial data has been flown over the caldera, would be interesting to get my hands on that and see how it correlates with veg and mineral indices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56f9dd1444_0_1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56f9dd1444_0_1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58fce7914a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58fce7914a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916737b29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" name="Google Shape;59;g5916737b29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58fce7914a_0_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58fce7914a_0_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State the size in Square KM of my image AOI. Average size of the TKAs, list the smallest one and the largest one to give context.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Has been enhanced contrast and brightness.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58fce7914a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58fce7914a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my project, I wanted to explore a suite of remote sensing methods to see what surface change I could detect over time, and any qualitative correlations between development at the site and surface changes.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Photo cred: me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http://www.indiana.edu/~sierra/papers/2009/bower-bir.html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https://www.linkedin.com/pulse/heated-debate-over-casa-diablo-iv-geothermal-project-raymi-castilla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58fce7914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58fce7914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1984: 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1990: G2 (MPII) and G-3 (PLES-1) came online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2005, the wellfield was expanded into what is known as Basalt Canyon west of the power plants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The proposed area that will provide geothermal fluid to the CD IV expansion was developed in 2006 with two production wells that are already connected to the existing plants</a:t>
            </a:r>
            <a:endParaRPr sz="18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●"/>
            </a:pPr>
            <a:r>
              <a:rPr lang="en" sz="1800"/>
              <a:t>Ormat repowered the G1 power plant in 2014 replacing equipment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58fce7914a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58fce7914a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ASTER is onboard Terra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 chose ASTER because decent amount of ASTER images had been tasked in my region. My areas were small, so 15-m visible resolution was nice.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SWIR bands allows me to look at minerals, and these images are already aligned with the visible so they’re easier to compare!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Also, I’d never worked with it before and wanted to explore it.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images: 10 separate years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Years: 2000… 2004, 05, 06, 07 … 12, 13, 15, 16, 18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was based on availability, what was cloud free in earth explorer, and relatively snow free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Range of seasons: April 26 - Sept 29,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6/10 of images were taken ⅘ of images … Most of images were taken May, June, July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a combo of areas I digitized from previously published papers, and ones I digitized from aerial photos.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5916737b29_0_9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5916737b29_0_9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Preprocessing steps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Calculation of indices: NDVI and alteration index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How veg data was treated vs mineral data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/>
              <a:t>What statistics were calculated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Cropped all my images to an AOI that excluded the nearby ski mountain and really bright snow spots, because this would skew my atmospheric correction I think. But still kept it large enough so that I could “explore” other areas beyond the power plant where surface changes may have occurred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Alteration ratio: number above 1 indicates alteration minerals present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Ratio of band 4 and band 6 (give wavelengths) indicate clays, presence of hydrothermal alteration.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Example: one paper that used this ratio identified altered ground in Yellowstone NP (which has similar geologic setting to this: minerals altered on the surface due to volcanically driven water and gases moving under the surface)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Lots of ways to measure this, but a simple start. Exploratory. 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g58fce7914a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Google Shape;257;g58fce7914a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Include graphs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Screenshot a few images of particular TKAs with notable change in NDVI!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Here is the first time where I noticed -- a lot of my NDVI difference comes in differences in illumination in my scenes. I won’t go into it during this presentation, but I’m trying to figure out a way to remove this pattern that I recognize is due to illumination to leave the real “signal” behind.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 paid attention to instead, was where sites changed dramatically over my important time points.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Fumerole valley north lost trees between 2000-2007, compared to the already barren land around it? RTK didn’t seem to lose NDVI as much.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58fce7914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58fce7914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dark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0.png"/><Relationship Id="rId4" Type="http://schemas.openxmlformats.org/officeDocument/2006/relationships/image" Target="../media/image25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5.png"/><Relationship Id="rId4" Type="http://schemas.openxmlformats.org/officeDocument/2006/relationships/image" Target="../media/image11.png"/><Relationship Id="rId5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4.png"/><Relationship Id="rId4" Type="http://schemas.openxmlformats.org/officeDocument/2006/relationships/image" Target="../media/image21.jpg"/><Relationship Id="rId5" Type="http://schemas.openxmlformats.org/officeDocument/2006/relationships/image" Target="../media/image2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Relationship Id="rId4" Type="http://schemas.openxmlformats.org/officeDocument/2006/relationships/image" Target="../media/image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3.png"/><Relationship Id="rId5" Type="http://schemas.openxmlformats.org/officeDocument/2006/relationships/image" Target="../media/image2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Relationship Id="rId4" Type="http://schemas.openxmlformats.org/officeDocument/2006/relationships/image" Target="../media/image12.png"/><Relationship Id="rId5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5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51133" y="1213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/>
              <a:t>Vegetation and Mineral Alteration near Mammoth Geothermal Complex, Mono County, CA</a:t>
            </a:r>
            <a:endParaRPr b="1" sz="3600"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48575" y="2173950"/>
            <a:ext cx="8520600" cy="12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May 2, 2019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Mads O’Brien</a:t>
            </a:r>
            <a:endParaRPr sz="14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Yale School of Forestry &amp; Environmental Studies</a:t>
            </a:r>
            <a:endParaRPr sz="14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00413"/>
            <a:ext cx="9144000" cy="1743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2"/>
          <p:cNvSpPr txBox="1"/>
          <p:nvPr>
            <p:ph type="title"/>
          </p:nvPr>
        </p:nvSpPr>
        <p:spPr>
          <a:xfrm>
            <a:off x="798824" y="0"/>
            <a:ext cx="7617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Kaolinite and alunite indices? Quite unhelpful.</a:t>
            </a:r>
            <a:endParaRPr/>
          </a:p>
        </p:txBody>
      </p:sp>
      <p:pic>
        <p:nvPicPr>
          <p:cNvPr id="301" name="Google Shape;301;p22"/>
          <p:cNvPicPr preferRelativeResize="0"/>
          <p:nvPr/>
        </p:nvPicPr>
        <p:blipFill rotWithShape="1">
          <a:blip r:embed="rId3">
            <a:alphaModFix/>
          </a:blip>
          <a:srcRect b="6992" l="0" r="0" t="17002"/>
          <a:stretch/>
        </p:blipFill>
        <p:spPr>
          <a:xfrm>
            <a:off x="658125" y="2829504"/>
            <a:ext cx="7827750" cy="23139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Google Shape;302;p22"/>
          <p:cNvPicPr preferRelativeResize="0"/>
          <p:nvPr/>
        </p:nvPicPr>
        <p:blipFill rotWithShape="1">
          <a:blip r:embed="rId4">
            <a:alphaModFix/>
          </a:blip>
          <a:srcRect b="10964" l="0" r="0" t="5778"/>
          <a:stretch/>
        </p:blipFill>
        <p:spPr>
          <a:xfrm>
            <a:off x="658125" y="619175"/>
            <a:ext cx="7827749" cy="216385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22"/>
          <p:cNvSpPr/>
          <p:nvPr/>
        </p:nvSpPr>
        <p:spPr>
          <a:xfrm>
            <a:off x="171200" y="2282850"/>
            <a:ext cx="1536300" cy="288900"/>
          </a:xfrm>
          <a:prstGeom prst="wedgeRectCallout">
            <a:avLst>
              <a:gd fmla="val 37304" name="adj1"/>
              <a:gd fmla="val -107935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Kaolinite ‘00-‘07</a:t>
            </a:r>
            <a:endParaRPr/>
          </a:p>
        </p:txBody>
      </p:sp>
      <p:sp>
        <p:nvSpPr>
          <p:cNvPr id="304" name="Google Shape;304;p22"/>
          <p:cNvSpPr/>
          <p:nvPr/>
        </p:nvSpPr>
        <p:spPr>
          <a:xfrm>
            <a:off x="95450" y="4709725"/>
            <a:ext cx="1494600" cy="288900"/>
          </a:xfrm>
          <a:prstGeom prst="wedgeRectCallout">
            <a:avLst>
              <a:gd fmla="val 39009" name="adj1"/>
              <a:gd fmla="val -11043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Alunite ‘</a:t>
            </a:r>
            <a:r>
              <a:rPr lang="en"/>
              <a:t>00-‘07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Google Shape;309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5437" y="0"/>
            <a:ext cx="6833127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23"/>
          <p:cNvSpPr txBox="1"/>
          <p:nvPr>
            <p:ph type="title"/>
          </p:nvPr>
        </p:nvSpPr>
        <p:spPr>
          <a:xfrm>
            <a:off x="1155425" y="43165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Fault proximity to tree kill zones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4"/>
          <p:cNvSpPr txBox="1"/>
          <p:nvPr>
            <p:ph type="title"/>
          </p:nvPr>
        </p:nvSpPr>
        <p:spPr>
          <a:xfrm>
            <a:off x="311700" y="209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Conclusions</a:t>
            </a:r>
            <a:endParaRPr b="1"/>
          </a:p>
        </p:txBody>
      </p:sp>
      <p:sp>
        <p:nvSpPr>
          <p:cNvPr id="316" name="Google Shape;316;p24"/>
          <p:cNvSpPr txBox="1"/>
          <p:nvPr>
            <p:ph idx="1" type="body"/>
          </p:nvPr>
        </p:nvSpPr>
        <p:spPr>
          <a:xfrm>
            <a:off x="4929200" y="722976"/>
            <a:ext cx="4103700" cy="37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Mineral change via SWIR isn’t useful to detect increased hydrothermal activity at this spatial scale.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Mineral change is correlated too strongly with lack of vegetation, not modern alteration.</a:t>
            </a:r>
            <a:endParaRPr/>
          </a:p>
          <a:p>
            <a:pPr indent="-342900" lvl="0" marL="457200" rtl="0" algn="l">
              <a:spcBef>
                <a:spcPts val="10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Vegetation </a:t>
            </a:r>
            <a:r>
              <a:rPr lang="en" u="sng"/>
              <a:t>is</a:t>
            </a:r>
            <a:r>
              <a:rPr lang="en"/>
              <a:t> changing, but illumination/alignment issues between ASTER images make it hard to quantify.</a:t>
            </a:r>
            <a:endParaRPr/>
          </a:p>
        </p:txBody>
      </p:sp>
      <p:pic>
        <p:nvPicPr>
          <p:cNvPr id="317" name="Google Shape;317;p24"/>
          <p:cNvPicPr preferRelativeResize="0"/>
          <p:nvPr/>
        </p:nvPicPr>
        <p:blipFill rotWithShape="1">
          <a:blip r:embed="rId3">
            <a:alphaModFix/>
          </a:blip>
          <a:srcRect b="1156" l="0" r="0" t="0"/>
          <a:stretch/>
        </p:blipFill>
        <p:spPr>
          <a:xfrm>
            <a:off x="129650" y="923775"/>
            <a:ext cx="4722245" cy="350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Next Steps	</a:t>
            </a:r>
            <a:endParaRPr b="1"/>
          </a:p>
        </p:txBody>
      </p:sp>
      <p:sp>
        <p:nvSpPr>
          <p:cNvPr id="323" name="Google Shape;323;p25"/>
          <p:cNvSpPr txBox="1"/>
          <p:nvPr>
            <p:ph idx="1" type="body"/>
          </p:nvPr>
        </p:nvSpPr>
        <p:spPr>
          <a:xfrm>
            <a:off x="311700" y="1355000"/>
            <a:ext cx="4098900" cy="321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AVIRIS to map mineral changes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Higher accuracy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Greater temporal resolution (2012-2018)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 higher spatial resolution imagery (Sentinel?) for NDVI to capture small differences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Incorporate thermal band </a:t>
            </a:r>
            <a:endParaRPr/>
          </a:p>
        </p:txBody>
      </p:sp>
      <p:pic>
        <p:nvPicPr>
          <p:cNvPr id="324" name="Google Shape;3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0650" y="445025"/>
            <a:ext cx="4836249" cy="1727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5" name="Google Shape;325;p25"/>
          <p:cNvPicPr preferRelativeResize="0"/>
          <p:nvPr/>
        </p:nvPicPr>
        <p:blipFill rotWithShape="1">
          <a:blip r:embed="rId4">
            <a:alphaModFix/>
          </a:blip>
          <a:srcRect b="0" l="0" r="0" t="7612"/>
          <a:stretch/>
        </p:blipFill>
        <p:spPr>
          <a:xfrm>
            <a:off x="4210650" y="2285498"/>
            <a:ext cx="4836252" cy="241162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1" name="Google Shape;331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27"/>
          <p:cNvSpPr txBox="1"/>
          <p:nvPr>
            <p:ph type="title"/>
          </p:nvPr>
        </p:nvSpPr>
        <p:spPr>
          <a:xfrm>
            <a:off x="5844925" y="158800"/>
            <a:ext cx="2927100" cy="179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Effect of image extent on QUAC (and NDVI) results</a:t>
            </a:r>
            <a:endParaRPr/>
          </a:p>
        </p:txBody>
      </p:sp>
      <p:sp>
        <p:nvSpPr>
          <p:cNvPr id="337" name="Google Shape;337;p27"/>
          <p:cNvSpPr txBox="1"/>
          <p:nvPr>
            <p:ph idx="1" type="body"/>
          </p:nvPr>
        </p:nvSpPr>
        <p:spPr>
          <a:xfrm>
            <a:off x="5649100" y="2274700"/>
            <a:ext cx="3183300" cy="229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Top image is LARGER extent, bottom is SMALLER extent.</a:t>
            </a:r>
            <a:endParaRPr/>
          </a:p>
        </p:txBody>
      </p:sp>
      <p:pic>
        <p:nvPicPr>
          <p:cNvPr id="338" name="Google Shape;338;p27"/>
          <p:cNvPicPr preferRelativeResize="0"/>
          <p:nvPr/>
        </p:nvPicPr>
        <p:blipFill rotWithShape="1">
          <a:blip r:embed="rId3">
            <a:alphaModFix/>
          </a:blip>
          <a:srcRect b="8231" l="6288" r="3352" t="13145"/>
          <a:stretch/>
        </p:blipFill>
        <p:spPr>
          <a:xfrm>
            <a:off x="0" y="0"/>
            <a:ext cx="5343576" cy="2570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9" name="Google Shape;339;p27"/>
          <p:cNvPicPr preferRelativeResize="0"/>
          <p:nvPr/>
        </p:nvPicPr>
        <p:blipFill rotWithShape="1">
          <a:blip r:embed="rId4">
            <a:alphaModFix/>
          </a:blip>
          <a:srcRect b="9399" l="0" r="0" t="5617"/>
          <a:stretch/>
        </p:blipFill>
        <p:spPr>
          <a:xfrm>
            <a:off x="0" y="2583525"/>
            <a:ext cx="5343584" cy="255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149775" y="107950"/>
            <a:ext cx="6944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Mammoth Geothermal Complex (MGC)</a:t>
            </a:r>
            <a:endParaRPr b="1"/>
          </a:p>
        </p:txBody>
      </p:sp>
      <p:sp>
        <p:nvSpPr>
          <p:cNvPr id="62" name="Google Shape;62;p14"/>
          <p:cNvSpPr txBox="1"/>
          <p:nvPr>
            <p:ph idx="1" type="body"/>
          </p:nvPr>
        </p:nvSpPr>
        <p:spPr>
          <a:xfrm>
            <a:off x="250000" y="1005975"/>
            <a:ext cx="3220200" cy="18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3 power plants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Generates 29 Megawatts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Powers 22,000 homes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Owned by Ormat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3400413"/>
            <a:ext cx="9144000" cy="174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4875" y="2525450"/>
            <a:ext cx="2170450" cy="2496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 rotWithShape="1">
          <a:blip r:embed="rId5">
            <a:alphaModFix/>
          </a:blip>
          <a:srcRect b="0" l="0" r="0" t="5499"/>
          <a:stretch/>
        </p:blipFill>
        <p:spPr>
          <a:xfrm>
            <a:off x="4505050" y="724871"/>
            <a:ext cx="4559550" cy="2496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Aerial image of site, polygons of potential TKAs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 rotWithShape="1">
          <a:blip r:embed="rId3">
            <a:alphaModFix/>
          </a:blip>
          <a:srcRect b="0" l="0" r="0" t="3418"/>
          <a:stretch/>
        </p:blipFill>
        <p:spPr>
          <a:xfrm>
            <a:off x="0" y="0"/>
            <a:ext cx="91440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/>
          <p:nvPr/>
        </p:nvSpPr>
        <p:spPr>
          <a:xfrm>
            <a:off x="7486475" y="859875"/>
            <a:ext cx="1356900" cy="1467300"/>
          </a:xfrm>
          <a:prstGeom prst="ellipse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3620950" y="3005650"/>
            <a:ext cx="426000" cy="733500"/>
          </a:xfrm>
          <a:prstGeom prst="ellipse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9293" l="8357" r="0" t="20456"/>
          <a:stretch/>
        </p:blipFill>
        <p:spPr>
          <a:xfrm>
            <a:off x="98700" y="157779"/>
            <a:ext cx="4070373" cy="2340022"/>
          </a:xfrm>
          <a:prstGeom prst="rect">
            <a:avLst/>
          </a:prstGeom>
          <a:noFill/>
          <a:ln cap="flat" cmpd="sng" w="952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5">
            <a:alphaModFix/>
          </a:blip>
          <a:srcRect b="21777" l="0" r="0" t="0"/>
          <a:stretch/>
        </p:blipFill>
        <p:spPr>
          <a:xfrm>
            <a:off x="4374426" y="2327175"/>
            <a:ext cx="4722245" cy="2770324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77" name="Google Shape;77;p15"/>
          <p:cNvSpPr txBox="1"/>
          <p:nvPr/>
        </p:nvSpPr>
        <p:spPr>
          <a:xfrm>
            <a:off x="142000" y="157775"/>
            <a:ext cx="19722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Basalt Canyon, 2016</a:t>
            </a:r>
            <a:endParaRPr/>
          </a:p>
        </p:txBody>
      </p:sp>
      <p:sp>
        <p:nvSpPr>
          <p:cNvPr id="78" name="Google Shape;78;p15"/>
          <p:cNvSpPr txBox="1"/>
          <p:nvPr/>
        </p:nvSpPr>
        <p:spPr>
          <a:xfrm>
            <a:off x="5998000" y="2327175"/>
            <a:ext cx="1972200" cy="3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Fumerole Valley</a:t>
            </a:r>
            <a:r>
              <a:rPr lang="en"/>
              <a:t>, 2016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Research Questions</a:t>
            </a:r>
            <a:endParaRPr b="1"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4759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vegetation changes occur around MGC over time?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What mineralogical changes occur around MGC over time?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Do vegetation &amp; mineral changes correlate with development at the power plant?</a:t>
            </a:r>
            <a:endParaRPr/>
          </a:p>
        </p:txBody>
      </p:sp>
      <p:pic>
        <p:nvPicPr>
          <p:cNvPr id="85" name="Google Shape;85;p16"/>
          <p:cNvPicPr preferRelativeResize="0"/>
          <p:nvPr/>
        </p:nvPicPr>
        <p:blipFill rotWithShape="1">
          <a:blip r:embed="rId3">
            <a:alphaModFix/>
          </a:blip>
          <a:srcRect b="9893" l="0" r="0" t="0"/>
          <a:stretch/>
        </p:blipFill>
        <p:spPr>
          <a:xfrm>
            <a:off x="5246100" y="152225"/>
            <a:ext cx="3787375" cy="226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6"/>
          <p:cNvPicPr preferRelativeResize="0"/>
          <p:nvPr/>
        </p:nvPicPr>
        <p:blipFill rotWithShape="1">
          <a:blip r:embed="rId4">
            <a:alphaModFix/>
          </a:blip>
          <a:srcRect b="12095" l="0" r="0" t="0"/>
          <a:stretch/>
        </p:blipFill>
        <p:spPr>
          <a:xfrm>
            <a:off x="5246100" y="2563316"/>
            <a:ext cx="3787375" cy="249135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7"/>
          <p:cNvSpPr txBox="1"/>
          <p:nvPr>
            <p:ph type="title"/>
          </p:nvPr>
        </p:nvSpPr>
        <p:spPr>
          <a:xfrm>
            <a:off x="311700" y="3602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Timeline of Ormat operations at MGC</a:t>
            </a:r>
            <a:endParaRPr b="1"/>
          </a:p>
        </p:txBody>
      </p:sp>
      <p:grpSp>
        <p:nvGrpSpPr>
          <p:cNvPr id="92" name="Google Shape;92;p17"/>
          <p:cNvGrpSpPr/>
          <p:nvPr/>
        </p:nvGrpSpPr>
        <p:grpSpPr>
          <a:xfrm>
            <a:off x="227473" y="1519150"/>
            <a:ext cx="1975482" cy="1374354"/>
            <a:chOff x="461798" y="2150250"/>
            <a:chExt cx="1975482" cy="1374354"/>
          </a:xfrm>
        </p:grpSpPr>
        <p:sp>
          <p:nvSpPr>
            <p:cNvPr id="93" name="Google Shape;93;p17"/>
            <p:cNvSpPr/>
            <p:nvPr/>
          </p:nvSpPr>
          <p:spPr>
            <a:xfrm>
              <a:off x="902781" y="3080265"/>
              <a:ext cx="15345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7"/>
            <p:cNvSpPr txBox="1"/>
            <p:nvPr/>
          </p:nvSpPr>
          <p:spPr>
            <a:xfrm>
              <a:off x="461798" y="3153204"/>
              <a:ext cx="8712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2"/>
                  </a:solidFill>
                </a:rPr>
                <a:t>1984</a:t>
              </a:r>
              <a:endParaRPr b="1" sz="2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95" name="Google Shape;95;p17"/>
            <p:cNvGrpSpPr/>
            <p:nvPr/>
          </p:nvGrpSpPr>
          <p:grpSpPr>
            <a:xfrm>
              <a:off x="851208" y="2800855"/>
              <a:ext cx="92400" cy="411825"/>
              <a:chOff x="845575" y="2563700"/>
              <a:chExt cx="92400" cy="411825"/>
            </a:xfrm>
          </p:grpSpPr>
          <p:cxnSp>
            <p:nvCxnSpPr>
              <p:cNvPr id="96" name="Google Shape;96;p17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97" name="Google Shape;97;p17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98" name="Google Shape;98;p17"/>
            <p:cNvSpPr txBox="1"/>
            <p:nvPr/>
          </p:nvSpPr>
          <p:spPr>
            <a:xfrm>
              <a:off x="619900" y="2150250"/>
              <a:ext cx="1451700" cy="6456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</a:rPr>
                <a:t>1st plant opened</a:t>
              </a:r>
              <a:r>
                <a:rPr lang="en">
                  <a:solidFill>
                    <a:schemeClr val="lt2"/>
                  </a:solidFill>
                </a:rPr>
                <a:t> (MP1)</a:t>
              </a:r>
              <a:endParaRPr b="1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99" name="Google Shape;99;p17"/>
          <p:cNvGrpSpPr/>
          <p:nvPr/>
        </p:nvGrpSpPr>
        <p:grpSpPr>
          <a:xfrm>
            <a:off x="1760050" y="1977738"/>
            <a:ext cx="1977406" cy="1827038"/>
            <a:chOff x="1994375" y="2608838"/>
            <a:chExt cx="1977406" cy="1827038"/>
          </a:xfrm>
        </p:grpSpPr>
        <p:sp>
          <p:nvSpPr>
            <p:cNvPr id="100" name="Google Shape;100;p17"/>
            <p:cNvSpPr/>
            <p:nvPr/>
          </p:nvSpPr>
          <p:spPr>
            <a:xfrm>
              <a:off x="2437281" y="3080265"/>
              <a:ext cx="15345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7"/>
            <p:cNvSpPr txBox="1"/>
            <p:nvPr/>
          </p:nvSpPr>
          <p:spPr>
            <a:xfrm>
              <a:off x="2071700" y="3492075"/>
              <a:ext cx="13011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</a:rPr>
                <a:t>2 new plants </a:t>
              </a:r>
              <a:r>
                <a:rPr lang="en">
                  <a:solidFill>
                    <a:schemeClr val="lt2"/>
                  </a:solidFill>
                </a:rPr>
                <a:t>(MP2 and PLES-1)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2" name="Google Shape;102;p17"/>
            <p:cNvSpPr txBox="1"/>
            <p:nvPr/>
          </p:nvSpPr>
          <p:spPr>
            <a:xfrm>
              <a:off x="1994375" y="2608838"/>
              <a:ext cx="8940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400">
                  <a:solidFill>
                    <a:schemeClr val="lt2"/>
                  </a:solidFill>
                </a:rPr>
                <a:t>1990</a:t>
              </a:r>
              <a:endParaRPr b="1" sz="2400">
                <a:solidFill>
                  <a:schemeClr val="lt2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grpSp>
          <p:nvGrpSpPr>
            <p:cNvPr id="103" name="Google Shape;103;p17"/>
            <p:cNvGrpSpPr/>
            <p:nvPr/>
          </p:nvGrpSpPr>
          <p:grpSpPr>
            <a:xfrm rot="10800000">
              <a:off x="2395183" y="3080258"/>
              <a:ext cx="92400" cy="411825"/>
              <a:chOff x="2070100" y="2563700"/>
              <a:chExt cx="92400" cy="411825"/>
            </a:xfrm>
          </p:grpSpPr>
          <p:cxnSp>
            <p:nvCxnSpPr>
              <p:cNvPr id="104" name="Google Shape;104;p17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05" name="Google Shape;105;p17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06" name="Google Shape;106;p17"/>
          <p:cNvGrpSpPr/>
          <p:nvPr/>
        </p:nvGrpSpPr>
        <p:grpSpPr>
          <a:xfrm>
            <a:off x="3257775" y="1220875"/>
            <a:ext cx="2014178" cy="1722275"/>
            <a:chOff x="3492100" y="1851975"/>
            <a:chExt cx="2014178" cy="1722275"/>
          </a:xfrm>
        </p:grpSpPr>
        <p:sp>
          <p:nvSpPr>
            <p:cNvPr id="107" name="Google Shape;107;p17"/>
            <p:cNvSpPr/>
            <p:nvPr/>
          </p:nvSpPr>
          <p:spPr>
            <a:xfrm>
              <a:off x="3971778" y="3080265"/>
              <a:ext cx="15345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08" name="Google Shape;108;p17"/>
            <p:cNvGrpSpPr/>
            <p:nvPr/>
          </p:nvGrpSpPr>
          <p:grpSpPr>
            <a:xfrm>
              <a:off x="3924544" y="2800855"/>
              <a:ext cx="92400" cy="411825"/>
              <a:chOff x="845575" y="2563700"/>
              <a:chExt cx="92400" cy="411825"/>
            </a:xfrm>
          </p:grpSpPr>
          <p:cxnSp>
            <p:nvCxnSpPr>
              <p:cNvPr id="109" name="Google Shape;109;p17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10" name="Google Shape;110;p17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1" name="Google Shape;111;p17"/>
            <p:cNvSpPr txBox="1"/>
            <p:nvPr/>
          </p:nvSpPr>
          <p:spPr>
            <a:xfrm>
              <a:off x="3492100" y="3202850"/>
              <a:ext cx="9573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>
                  <a:solidFill>
                    <a:schemeClr val="lt2"/>
                  </a:solidFill>
                </a:rPr>
                <a:t>2005</a:t>
              </a:r>
              <a:endParaRPr sz="2400">
                <a:solidFill>
                  <a:schemeClr val="lt2"/>
                </a:solidFill>
              </a:endParaRPr>
            </a:p>
          </p:txBody>
        </p:sp>
        <p:sp>
          <p:nvSpPr>
            <p:cNvPr id="112" name="Google Shape;112;p17"/>
            <p:cNvSpPr txBox="1"/>
            <p:nvPr/>
          </p:nvSpPr>
          <p:spPr>
            <a:xfrm>
              <a:off x="3870750" y="1851975"/>
              <a:ext cx="11832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2"/>
                  </a:solidFill>
                </a:rPr>
                <a:t>Wellfield </a:t>
              </a:r>
              <a:r>
                <a:rPr lang="en" sz="1200">
                  <a:solidFill>
                    <a:schemeClr val="lt2"/>
                  </a:solidFill>
                </a:rPr>
                <a:t>expanded west of the power plants</a:t>
              </a:r>
              <a:endParaRPr sz="1200">
                <a:solidFill>
                  <a:schemeClr val="lt2"/>
                </a:solidFill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t/>
              </a:r>
              <a:endParaRPr b="1" sz="8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3" name="Google Shape;113;p17"/>
          <p:cNvGrpSpPr/>
          <p:nvPr/>
        </p:nvGrpSpPr>
        <p:grpSpPr>
          <a:xfrm>
            <a:off x="4768050" y="2025325"/>
            <a:ext cx="2038401" cy="1779450"/>
            <a:chOff x="5002375" y="2656425"/>
            <a:chExt cx="2038401" cy="1779450"/>
          </a:xfrm>
        </p:grpSpPr>
        <p:sp>
          <p:nvSpPr>
            <p:cNvPr id="114" name="Google Shape;114;p17"/>
            <p:cNvSpPr/>
            <p:nvPr/>
          </p:nvSpPr>
          <p:spPr>
            <a:xfrm>
              <a:off x="5506276" y="3080265"/>
              <a:ext cx="1534500" cy="133500"/>
            </a:xfrm>
            <a:prstGeom prst="rect">
              <a:avLst/>
            </a:prstGeom>
            <a:solidFill>
              <a:srgbClr val="08563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15" name="Google Shape;115;p17"/>
            <p:cNvGrpSpPr/>
            <p:nvPr/>
          </p:nvGrpSpPr>
          <p:grpSpPr>
            <a:xfrm rot="10800000">
              <a:off x="5455515" y="3080258"/>
              <a:ext cx="92400" cy="411825"/>
              <a:chOff x="2070100" y="2563700"/>
              <a:chExt cx="92400" cy="411825"/>
            </a:xfrm>
          </p:grpSpPr>
          <p:cxnSp>
            <p:nvCxnSpPr>
              <p:cNvPr id="116" name="Google Shape;116;p17"/>
              <p:cNvCxnSpPr/>
              <p:nvPr/>
            </p:nvCxnSpPr>
            <p:spPr>
              <a:xfrm>
                <a:off x="2116300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17" name="Google Shape;117;p17"/>
              <p:cNvSpPr/>
              <p:nvPr/>
            </p:nvSpPr>
            <p:spPr>
              <a:xfrm>
                <a:off x="2070100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18" name="Google Shape;118;p17"/>
            <p:cNvSpPr txBox="1"/>
            <p:nvPr/>
          </p:nvSpPr>
          <p:spPr>
            <a:xfrm>
              <a:off x="5002375" y="2656425"/>
              <a:ext cx="9987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>
                  <a:solidFill>
                    <a:schemeClr val="lt2"/>
                  </a:solidFill>
                </a:rPr>
                <a:t>2006</a:t>
              </a:r>
              <a:endParaRPr sz="2400">
                <a:solidFill>
                  <a:schemeClr val="lt2"/>
                </a:solidFill>
              </a:endParaRPr>
            </a:p>
          </p:txBody>
        </p:sp>
        <p:sp>
          <p:nvSpPr>
            <p:cNvPr id="119" name="Google Shape;119;p17"/>
            <p:cNvSpPr txBox="1"/>
            <p:nvPr/>
          </p:nvSpPr>
          <p:spPr>
            <a:xfrm>
              <a:off x="5131300" y="3492075"/>
              <a:ext cx="1426500" cy="943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chemeClr val="lt2"/>
                  </a:solidFill>
                </a:rPr>
                <a:t>CD-IV expansion developed, 2 wells connected to existing plants</a:t>
              </a:r>
              <a:endParaRPr b="1" sz="1200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20" name="Google Shape;120;p17"/>
          <p:cNvGrpSpPr/>
          <p:nvPr/>
        </p:nvGrpSpPr>
        <p:grpSpPr>
          <a:xfrm>
            <a:off x="6326776" y="1370525"/>
            <a:ext cx="2585382" cy="1572613"/>
            <a:chOff x="6561101" y="2001625"/>
            <a:chExt cx="2585382" cy="1572613"/>
          </a:xfrm>
        </p:grpSpPr>
        <p:sp>
          <p:nvSpPr>
            <p:cNvPr id="121" name="Google Shape;121;p17"/>
            <p:cNvSpPr/>
            <p:nvPr/>
          </p:nvSpPr>
          <p:spPr>
            <a:xfrm>
              <a:off x="7040783" y="3080265"/>
              <a:ext cx="21057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2" name="Google Shape;122;p17"/>
            <p:cNvGrpSpPr/>
            <p:nvPr/>
          </p:nvGrpSpPr>
          <p:grpSpPr>
            <a:xfrm>
              <a:off x="6994658" y="2800855"/>
              <a:ext cx="92400" cy="411825"/>
              <a:chOff x="845575" y="2563700"/>
              <a:chExt cx="92400" cy="411825"/>
            </a:xfrm>
          </p:grpSpPr>
          <p:cxnSp>
            <p:nvCxnSpPr>
              <p:cNvPr id="123" name="Google Shape;123;p17"/>
              <p:cNvCxnSpPr/>
              <p:nvPr/>
            </p:nvCxnSpPr>
            <p:spPr>
              <a:xfrm>
                <a:off x="891775" y="2616125"/>
                <a:ext cx="0" cy="3594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</p:cxnSp>
          <p:sp>
            <p:nvSpPr>
              <p:cNvPr id="124" name="Google Shape;124;p17"/>
              <p:cNvSpPr/>
              <p:nvPr/>
            </p:nvSpPr>
            <p:spPr>
              <a:xfrm>
                <a:off x="845575" y="2563700"/>
                <a:ext cx="92400" cy="92400"/>
              </a:xfrm>
              <a:prstGeom prst="ellipse">
                <a:avLst/>
              </a:prstGeom>
              <a:solidFill>
                <a:srgbClr val="000000"/>
              </a:solidFill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125" name="Google Shape;125;p17"/>
            <p:cNvSpPr txBox="1"/>
            <p:nvPr/>
          </p:nvSpPr>
          <p:spPr>
            <a:xfrm>
              <a:off x="6561101" y="3202838"/>
              <a:ext cx="939900" cy="371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lnSpc>
                  <a:spcPct val="115000"/>
                </a:lnSpc>
                <a:spcBef>
                  <a:spcPts val="0"/>
                </a:spcBef>
                <a:spcAft>
                  <a:spcPts val="1600"/>
                </a:spcAft>
                <a:buNone/>
              </a:pPr>
              <a:r>
                <a:rPr lang="en" sz="2400">
                  <a:solidFill>
                    <a:schemeClr val="lt2"/>
                  </a:solidFill>
                </a:rPr>
                <a:t>2014</a:t>
              </a:r>
              <a:endParaRPr sz="2400">
                <a:solidFill>
                  <a:schemeClr val="lt2"/>
                </a:solidFill>
              </a:endParaRPr>
            </a:p>
          </p:txBody>
        </p:sp>
        <p:sp>
          <p:nvSpPr>
            <p:cNvPr id="126" name="Google Shape;126;p17"/>
            <p:cNvSpPr txBox="1"/>
            <p:nvPr/>
          </p:nvSpPr>
          <p:spPr>
            <a:xfrm>
              <a:off x="6939725" y="2001625"/>
              <a:ext cx="1638300" cy="794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chemeClr val="lt2"/>
                  </a:solidFill>
                </a:rPr>
                <a:t>Replaced </a:t>
              </a:r>
              <a:r>
                <a:rPr lang="en">
                  <a:solidFill>
                    <a:schemeClr val="lt2"/>
                  </a:solidFill>
                </a:rPr>
                <a:t>equipment at MP1</a:t>
              </a:r>
              <a:endParaRPr b="1"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sp>
        <p:nvSpPr>
          <p:cNvPr id="127" name="Google Shape;127;p17"/>
          <p:cNvSpPr/>
          <p:nvPr/>
        </p:nvSpPr>
        <p:spPr>
          <a:xfrm>
            <a:off x="6436625" y="2397625"/>
            <a:ext cx="2475600" cy="2175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2012 - 2018</a:t>
            </a:r>
            <a:endParaRPr/>
          </a:p>
        </p:txBody>
      </p:sp>
      <p:sp>
        <p:nvSpPr>
          <p:cNvPr id="128" name="Google Shape;128;p17"/>
          <p:cNvSpPr/>
          <p:nvPr/>
        </p:nvSpPr>
        <p:spPr>
          <a:xfrm>
            <a:off x="3408575" y="2397625"/>
            <a:ext cx="2211300" cy="217500"/>
          </a:xfrm>
          <a:prstGeom prst="rect">
            <a:avLst/>
          </a:prstGeom>
          <a:solidFill>
            <a:srgbClr val="FFE59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2004 - 2007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8"/>
          <p:cNvSpPr txBox="1"/>
          <p:nvPr>
            <p:ph type="title"/>
          </p:nvPr>
        </p:nvSpPr>
        <p:spPr>
          <a:xfrm>
            <a:off x="296250" y="190550"/>
            <a:ext cx="362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Data utilized</a:t>
            </a:r>
            <a:r>
              <a:rPr b="1" lang="en"/>
              <a:t>	</a:t>
            </a:r>
            <a:endParaRPr b="1"/>
          </a:p>
        </p:txBody>
      </p:sp>
      <p:sp>
        <p:nvSpPr>
          <p:cNvPr id="134" name="Google Shape;134;p18"/>
          <p:cNvSpPr txBox="1"/>
          <p:nvPr>
            <p:ph idx="1" type="body"/>
          </p:nvPr>
        </p:nvSpPr>
        <p:spPr>
          <a:xfrm>
            <a:off x="200500" y="1152475"/>
            <a:ext cx="3740100" cy="260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ASTER timeseries (10 images)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“Ground-truthed” regions of interest (10 ROIs)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Faultline shapefiles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Ormat infrastructure, digitized from maps</a:t>
            </a:r>
            <a:endParaRPr/>
          </a:p>
        </p:txBody>
      </p:sp>
      <p:pic>
        <p:nvPicPr>
          <p:cNvPr id="135" name="Google Shape;13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34125" y="67375"/>
            <a:ext cx="2140850" cy="1744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6200" y="2328650"/>
            <a:ext cx="4949376" cy="2731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18"/>
          <p:cNvPicPr preferRelativeResize="0"/>
          <p:nvPr/>
        </p:nvPicPr>
        <p:blipFill rotWithShape="1">
          <a:blip r:embed="rId5">
            <a:alphaModFix/>
          </a:blip>
          <a:srcRect b="17418" l="31327" r="30723" t="16479"/>
          <a:stretch/>
        </p:blipFill>
        <p:spPr>
          <a:xfrm rot="-766793">
            <a:off x="4678614" y="148097"/>
            <a:ext cx="2265098" cy="2200382"/>
          </a:xfrm>
          <a:prstGeom prst="rect">
            <a:avLst/>
          </a:prstGeom>
          <a:noFill/>
          <a:ln cap="flat" cmpd="sng" w="9525">
            <a:solidFill>
              <a:srgbClr val="D9EAD3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9"/>
          <p:cNvSpPr txBox="1"/>
          <p:nvPr>
            <p:ph type="title"/>
          </p:nvPr>
        </p:nvSpPr>
        <p:spPr>
          <a:xfrm rot="-5400000">
            <a:off x="-925575" y="1061600"/>
            <a:ext cx="2419200" cy="4218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rgbClr val="000000"/>
                </a:solidFill>
              </a:rPr>
              <a:t>Pre-processing, by band</a:t>
            </a:r>
            <a:endParaRPr i="1" sz="1600">
              <a:solidFill>
                <a:srgbClr val="000000"/>
              </a:solidFill>
            </a:endParaRPr>
          </a:p>
        </p:txBody>
      </p:sp>
      <p:pic>
        <p:nvPicPr>
          <p:cNvPr id="143" name="Google Shape;143;p19"/>
          <p:cNvPicPr preferRelativeResize="0"/>
          <p:nvPr/>
        </p:nvPicPr>
        <p:blipFill rotWithShape="1">
          <a:blip r:embed="rId3">
            <a:alphaModFix/>
          </a:blip>
          <a:srcRect b="26200" l="58620" r="12930" t="42500"/>
          <a:stretch/>
        </p:blipFill>
        <p:spPr>
          <a:xfrm>
            <a:off x="611226" y="223563"/>
            <a:ext cx="1201468" cy="991575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19"/>
          <p:cNvSpPr/>
          <p:nvPr/>
        </p:nvSpPr>
        <p:spPr>
          <a:xfrm>
            <a:off x="2791475" y="739449"/>
            <a:ext cx="1851900" cy="581400"/>
          </a:xfrm>
          <a:prstGeom prst="homePlate">
            <a:avLst>
              <a:gd fmla="val 50000" name="adj"/>
            </a:avLst>
          </a:prstGeom>
          <a:solidFill>
            <a:srgbClr val="80201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Spatial Subset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19"/>
          <p:cNvSpPr/>
          <p:nvPr/>
        </p:nvSpPr>
        <p:spPr>
          <a:xfrm>
            <a:off x="4328431" y="739263"/>
            <a:ext cx="1725300" cy="581400"/>
          </a:xfrm>
          <a:prstGeom prst="chevron">
            <a:avLst>
              <a:gd fmla="val 50000" name="adj"/>
            </a:avLst>
          </a:prstGeom>
          <a:solidFill>
            <a:srgbClr val="A72A1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At-Sensor Radiance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6" name="Google Shape;146;p19"/>
          <p:cNvSpPr/>
          <p:nvPr/>
        </p:nvSpPr>
        <p:spPr>
          <a:xfrm>
            <a:off x="5731700" y="739263"/>
            <a:ext cx="1725300" cy="581400"/>
          </a:xfrm>
          <a:prstGeom prst="chevron">
            <a:avLst>
              <a:gd fmla="val 50000" name="adj"/>
            </a:avLst>
          </a:prstGeom>
          <a:solidFill>
            <a:srgbClr val="B02C2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ToA Reflectance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7" name="Google Shape;147;p19"/>
          <p:cNvSpPr/>
          <p:nvPr/>
        </p:nvSpPr>
        <p:spPr>
          <a:xfrm>
            <a:off x="7135116" y="739263"/>
            <a:ext cx="1725300" cy="581400"/>
          </a:xfrm>
          <a:prstGeom prst="chevron">
            <a:avLst>
              <a:gd fmla="val 50000" name="adj"/>
            </a:avLst>
          </a:prstGeom>
          <a:solidFill>
            <a:srgbClr val="BE2F2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Surface Ref. (QUAC)</a:t>
            </a:r>
            <a:endParaRPr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148" name="Google Shape;148;p19"/>
          <p:cNvGrpSpPr/>
          <p:nvPr/>
        </p:nvGrpSpPr>
        <p:grpSpPr>
          <a:xfrm>
            <a:off x="1163191" y="500875"/>
            <a:ext cx="1857900" cy="1172305"/>
            <a:chOff x="206941" y="228425"/>
            <a:chExt cx="1857900" cy="1172305"/>
          </a:xfrm>
        </p:grpSpPr>
        <p:grpSp>
          <p:nvGrpSpPr>
            <p:cNvPr id="149" name="Google Shape;149;p19"/>
            <p:cNvGrpSpPr/>
            <p:nvPr/>
          </p:nvGrpSpPr>
          <p:grpSpPr>
            <a:xfrm>
              <a:off x="206941" y="291630"/>
              <a:ext cx="1857900" cy="1109100"/>
              <a:chOff x="135966" y="749180"/>
              <a:chExt cx="1857900" cy="1109100"/>
            </a:xfrm>
          </p:grpSpPr>
          <p:sp>
            <p:nvSpPr>
              <p:cNvPr id="150" name="Google Shape;150;p19"/>
              <p:cNvSpPr/>
              <p:nvPr/>
            </p:nvSpPr>
            <p:spPr>
              <a:xfrm>
                <a:off x="135966" y="749180"/>
                <a:ext cx="1857900" cy="1109100"/>
              </a:xfrm>
              <a:prstGeom prst="cube">
                <a:avLst>
                  <a:gd fmla="val 25000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/>
                  <a:t>VIS (2000-2018)</a:t>
                </a:r>
                <a:endParaRPr b="1"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/>
                  <a:t>SWIR (2000-07)</a:t>
                </a:r>
                <a:endParaRPr b="1"/>
              </a:p>
            </p:txBody>
          </p:sp>
          <p:cxnSp>
            <p:nvCxnSpPr>
              <p:cNvPr id="151" name="Google Shape;151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52" name="Google Shape;152;p19"/>
              <p:cNvCxnSpPr/>
              <p:nvPr/>
            </p:nvCxnSpPr>
            <p:spPr>
              <a:xfrm flipH="1" rot="10800000">
                <a:off x="1714861" y="1165121"/>
                <a:ext cx="278990" cy="277294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sp>
          <p:nvSpPr>
            <p:cNvPr id="153" name="Google Shape;153;p19"/>
            <p:cNvSpPr txBox="1"/>
            <p:nvPr/>
          </p:nvSpPr>
          <p:spPr>
            <a:xfrm>
              <a:off x="856448" y="228425"/>
              <a:ext cx="462000" cy="323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1" lang="en">
                  <a:solidFill>
                    <a:srgbClr val="FFFF00"/>
                  </a:solidFill>
                </a:rPr>
                <a:t>DN</a:t>
              </a:r>
              <a:endParaRPr b="1" i="1">
                <a:solidFill>
                  <a:srgbClr val="FFFF00"/>
                </a:solidFill>
              </a:endParaRPr>
            </a:p>
          </p:txBody>
        </p:sp>
      </p:grpSp>
      <p:grpSp>
        <p:nvGrpSpPr>
          <p:cNvPr id="154" name="Google Shape;154;p19"/>
          <p:cNvGrpSpPr/>
          <p:nvPr/>
        </p:nvGrpSpPr>
        <p:grpSpPr>
          <a:xfrm>
            <a:off x="700466" y="2825193"/>
            <a:ext cx="1857900" cy="1109100"/>
            <a:chOff x="135966" y="749180"/>
            <a:chExt cx="1857900" cy="1109100"/>
          </a:xfrm>
        </p:grpSpPr>
        <p:sp>
          <p:nvSpPr>
            <p:cNvPr id="155" name="Google Shape;155;p19"/>
            <p:cNvSpPr/>
            <p:nvPr/>
          </p:nvSpPr>
          <p:spPr>
            <a:xfrm>
              <a:off x="135966" y="749180"/>
              <a:ext cx="1857900" cy="1109100"/>
            </a:xfrm>
            <a:prstGeom prst="cube">
              <a:avLst>
                <a:gd fmla="val 25000" name="adj"/>
              </a:avLst>
            </a:prstGeom>
            <a:solidFill>
              <a:schemeClr val="lt2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VIS</a:t>
              </a:r>
              <a:endParaRPr b="1"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/>
                <a:t>SWIR</a:t>
              </a:r>
              <a:endParaRPr b="1"/>
            </a:p>
          </p:txBody>
        </p:sp>
        <p:cxnSp>
          <p:nvCxnSpPr>
            <p:cNvPr id="156" name="Google Shape;156;p19"/>
            <p:cNvCxnSpPr/>
            <p:nvPr/>
          </p:nvCxnSpPr>
          <p:spPr>
            <a:xfrm>
              <a:off x="135966" y="1442415"/>
              <a:ext cx="1578900" cy="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cxnSp>
          <p:nvCxnSpPr>
            <p:cNvPr id="157" name="Google Shape;157;p19"/>
            <p:cNvCxnSpPr/>
            <p:nvPr/>
          </p:nvCxnSpPr>
          <p:spPr>
            <a:xfrm flipH="1" rot="10800000">
              <a:off x="1714861" y="1165215"/>
              <a:ext cx="279000" cy="2772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158" name="Google Shape;158;p19"/>
          <p:cNvSpPr txBox="1"/>
          <p:nvPr/>
        </p:nvSpPr>
        <p:spPr>
          <a:xfrm>
            <a:off x="1031572" y="2741763"/>
            <a:ext cx="13254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FFF00"/>
                </a:solidFill>
              </a:rPr>
              <a:t>Reflectance</a:t>
            </a:r>
            <a:endParaRPr b="1" i="1">
              <a:solidFill>
                <a:srgbClr val="FFFF00"/>
              </a:solidFill>
            </a:endParaRPr>
          </a:p>
        </p:txBody>
      </p:sp>
      <p:cxnSp>
        <p:nvCxnSpPr>
          <p:cNvPr id="159" name="Google Shape;159;p19"/>
          <p:cNvCxnSpPr/>
          <p:nvPr/>
        </p:nvCxnSpPr>
        <p:spPr>
          <a:xfrm flipH="1" rot="10800000">
            <a:off x="2444500" y="2493625"/>
            <a:ext cx="1257000" cy="66480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0" name="Google Shape;160;p19"/>
          <p:cNvCxnSpPr>
            <a:endCxn id="161" idx="1"/>
          </p:cNvCxnSpPr>
          <p:nvPr/>
        </p:nvCxnSpPr>
        <p:spPr>
          <a:xfrm flipH="1" rot="10800000">
            <a:off x="2475450" y="3512325"/>
            <a:ext cx="1181700" cy="93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2" name="Google Shape;162;p19"/>
          <p:cNvCxnSpPr/>
          <p:nvPr/>
        </p:nvCxnSpPr>
        <p:spPr>
          <a:xfrm>
            <a:off x="2459925" y="3621100"/>
            <a:ext cx="763500" cy="2853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3" name="Google Shape;163;p19"/>
          <p:cNvCxnSpPr>
            <a:endCxn id="164" idx="0"/>
          </p:cNvCxnSpPr>
          <p:nvPr/>
        </p:nvCxnSpPr>
        <p:spPr>
          <a:xfrm>
            <a:off x="2452150" y="3628900"/>
            <a:ext cx="223200" cy="8706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165" name="Google Shape;165;p19"/>
          <p:cNvSpPr txBox="1"/>
          <p:nvPr/>
        </p:nvSpPr>
        <p:spPr>
          <a:xfrm>
            <a:off x="3724275" y="2264825"/>
            <a:ext cx="647700" cy="3831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NDVI</a:t>
            </a:r>
            <a:endParaRPr b="1"/>
          </a:p>
        </p:txBody>
      </p:sp>
      <p:grpSp>
        <p:nvGrpSpPr>
          <p:cNvPr id="166" name="Google Shape;166;p19"/>
          <p:cNvGrpSpPr/>
          <p:nvPr/>
        </p:nvGrpSpPr>
        <p:grpSpPr>
          <a:xfrm>
            <a:off x="4469267" y="1878941"/>
            <a:ext cx="1611549" cy="1077380"/>
            <a:chOff x="6216366" y="2365518"/>
            <a:chExt cx="1857907" cy="1109100"/>
          </a:xfrm>
        </p:grpSpPr>
        <p:grpSp>
          <p:nvGrpSpPr>
            <p:cNvPr id="167" name="Google Shape;167;p19"/>
            <p:cNvGrpSpPr/>
            <p:nvPr/>
          </p:nvGrpSpPr>
          <p:grpSpPr>
            <a:xfrm>
              <a:off x="6216366" y="2365518"/>
              <a:ext cx="1857900" cy="1109100"/>
              <a:chOff x="135966" y="749180"/>
              <a:chExt cx="1857900" cy="1109100"/>
            </a:xfrm>
          </p:grpSpPr>
          <p:sp>
            <p:nvSpPr>
              <p:cNvPr id="168" name="Google Shape;168;p19"/>
              <p:cNvSpPr/>
              <p:nvPr/>
            </p:nvSpPr>
            <p:spPr>
              <a:xfrm>
                <a:off x="135966" y="749180"/>
                <a:ext cx="1857900" cy="1109100"/>
              </a:xfrm>
              <a:prstGeom prst="cube">
                <a:avLst>
                  <a:gd fmla="val 25000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cxnSp>
            <p:nvCxnSpPr>
              <p:cNvPr id="169" name="Google Shape;169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0" name="Google Shape;170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71" name="Google Shape;171;p19"/>
            <p:cNvGrpSpPr/>
            <p:nvPr/>
          </p:nvGrpSpPr>
          <p:grpSpPr>
            <a:xfrm>
              <a:off x="6216379" y="2928928"/>
              <a:ext cx="1857895" cy="277200"/>
              <a:chOff x="135966" y="1165215"/>
              <a:chExt cx="1857895" cy="277200"/>
            </a:xfrm>
          </p:grpSpPr>
          <p:cxnSp>
            <p:nvCxnSpPr>
              <p:cNvPr id="172" name="Google Shape;172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3" name="Google Shape;173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74" name="Google Shape;174;p19"/>
            <p:cNvGrpSpPr/>
            <p:nvPr/>
          </p:nvGrpSpPr>
          <p:grpSpPr>
            <a:xfrm>
              <a:off x="6216379" y="3061953"/>
              <a:ext cx="1857895" cy="277200"/>
              <a:chOff x="135966" y="1165215"/>
              <a:chExt cx="1857895" cy="277200"/>
            </a:xfrm>
          </p:grpSpPr>
          <p:cxnSp>
            <p:nvCxnSpPr>
              <p:cNvPr id="175" name="Google Shape;175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6" name="Google Shape;176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77" name="Google Shape;177;p19"/>
            <p:cNvGrpSpPr/>
            <p:nvPr/>
          </p:nvGrpSpPr>
          <p:grpSpPr>
            <a:xfrm>
              <a:off x="6216379" y="2651728"/>
              <a:ext cx="1857895" cy="277200"/>
              <a:chOff x="135966" y="1165215"/>
              <a:chExt cx="1857895" cy="277200"/>
            </a:xfrm>
          </p:grpSpPr>
          <p:cxnSp>
            <p:nvCxnSpPr>
              <p:cNvPr id="178" name="Google Shape;178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79" name="Google Shape;179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80" name="Google Shape;180;p19"/>
            <p:cNvGrpSpPr/>
            <p:nvPr/>
          </p:nvGrpSpPr>
          <p:grpSpPr>
            <a:xfrm>
              <a:off x="6216379" y="2521628"/>
              <a:ext cx="1857895" cy="277200"/>
              <a:chOff x="135966" y="1165215"/>
              <a:chExt cx="1857895" cy="277200"/>
            </a:xfrm>
          </p:grpSpPr>
          <p:cxnSp>
            <p:nvCxnSpPr>
              <p:cNvPr id="181" name="Google Shape;181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82" name="Google Shape;182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183" name="Google Shape;183;p19"/>
          <p:cNvSpPr txBox="1"/>
          <p:nvPr/>
        </p:nvSpPr>
        <p:spPr>
          <a:xfrm>
            <a:off x="4878899" y="1814575"/>
            <a:ext cx="7923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FFF00"/>
                </a:solidFill>
              </a:rPr>
              <a:t>-1 to 1</a:t>
            </a:r>
            <a:endParaRPr b="1" i="1">
              <a:solidFill>
                <a:srgbClr val="FFFF00"/>
              </a:solidFill>
            </a:endParaRPr>
          </a:p>
        </p:txBody>
      </p:sp>
      <p:sp>
        <p:nvSpPr>
          <p:cNvPr id="184" name="Google Shape;184;p19"/>
          <p:cNvSpPr txBox="1"/>
          <p:nvPr/>
        </p:nvSpPr>
        <p:spPr>
          <a:xfrm>
            <a:off x="6080825" y="1708675"/>
            <a:ext cx="6477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2000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185" name="Google Shape;185;p19"/>
          <p:cNvSpPr txBox="1"/>
          <p:nvPr/>
        </p:nvSpPr>
        <p:spPr>
          <a:xfrm>
            <a:off x="6080813" y="2449900"/>
            <a:ext cx="647700" cy="42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2"/>
                </a:solidFill>
              </a:rPr>
              <a:t>2018</a:t>
            </a:r>
            <a:endParaRPr b="1">
              <a:solidFill>
                <a:schemeClr val="lt2"/>
              </a:solidFill>
            </a:endParaRPr>
          </a:p>
        </p:txBody>
      </p:sp>
      <p:sp>
        <p:nvSpPr>
          <p:cNvPr id="161" name="Google Shape;161;p19"/>
          <p:cNvSpPr txBox="1"/>
          <p:nvPr/>
        </p:nvSpPr>
        <p:spPr>
          <a:xfrm>
            <a:off x="3657150" y="3248325"/>
            <a:ext cx="1555800" cy="5280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Alteration Index </a:t>
            </a:r>
            <a:br>
              <a:rPr b="1" lang="en"/>
            </a:br>
            <a:r>
              <a:rPr b="1" lang="en"/>
              <a:t>B4 / B6</a:t>
            </a:r>
            <a:endParaRPr b="1"/>
          </a:p>
        </p:txBody>
      </p:sp>
      <p:sp>
        <p:nvSpPr>
          <p:cNvPr id="186" name="Google Shape;186;p19"/>
          <p:cNvSpPr txBox="1"/>
          <p:nvPr/>
        </p:nvSpPr>
        <p:spPr>
          <a:xfrm>
            <a:off x="3219075" y="3906511"/>
            <a:ext cx="1658100" cy="5280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Kaolinite Index</a:t>
            </a:r>
            <a:br>
              <a:rPr b="1" lang="en"/>
            </a:br>
            <a:r>
              <a:rPr b="1" lang="en"/>
              <a:t>(B4/B5) x (B8/B6)</a:t>
            </a:r>
            <a:endParaRPr b="1"/>
          </a:p>
        </p:txBody>
      </p:sp>
      <p:sp>
        <p:nvSpPr>
          <p:cNvPr id="164" name="Google Shape;164;p19"/>
          <p:cNvSpPr txBox="1"/>
          <p:nvPr/>
        </p:nvSpPr>
        <p:spPr>
          <a:xfrm>
            <a:off x="1812700" y="4499500"/>
            <a:ext cx="1725300" cy="548700"/>
          </a:xfrm>
          <a:prstGeom prst="rect">
            <a:avLst/>
          </a:prstGeom>
          <a:solidFill>
            <a:srgbClr val="EAD1D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Alunite Index</a:t>
            </a:r>
            <a:br>
              <a:rPr b="1" lang="en"/>
            </a:br>
            <a:r>
              <a:rPr b="1" lang="en"/>
              <a:t>(B7/B5) x (B7/B8)</a:t>
            </a:r>
            <a:endParaRPr b="1"/>
          </a:p>
        </p:txBody>
      </p:sp>
      <p:sp>
        <p:nvSpPr>
          <p:cNvPr id="187" name="Google Shape;187;p19"/>
          <p:cNvSpPr/>
          <p:nvPr/>
        </p:nvSpPr>
        <p:spPr>
          <a:xfrm>
            <a:off x="378075" y="1041000"/>
            <a:ext cx="8626901" cy="2471329"/>
          </a:xfrm>
          <a:custGeom>
            <a:rect b="b" l="l" r="r" t="t"/>
            <a:pathLst>
              <a:path extrusionOk="0" h="94696" w="338343">
                <a:moveTo>
                  <a:pt x="336387" y="0"/>
                </a:moveTo>
                <a:cubicBezTo>
                  <a:pt x="339847" y="2308"/>
                  <a:pt x="338171" y="10319"/>
                  <a:pt x="334536" y="12338"/>
                </a:cubicBezTo>
                <a:cubicBezTo>
                  <a:pt x="328792" y="15529"/>
                  <a:pt x="322322" y="17236"/>
                  <a:pt x="316028" y="19124"/>
                </a:cubicBezTo>
                <a:cubicBezTo>
                  <a:pt x="297821" y="24585"/>
                  <a:pt x="278282" y="24677"/>
                  <a:pt x="259273" y="24677"/>
                </a:cubicBezTo>
                <a:cubicBezTo>
                  <a:pt x="198542" y="24677"/>
                  <a:pt x="136818" y="27219"/>
                  <a:pt x="77901" y="41950"/>
                </a:cubicBezTo>
                <a:cubicBezTo>
                  <a:pt x="57855" y="46962"/>
                  <a:pt x="35903" y="50767"/>
                  <a:pt x="19911" y="63851"/>
                </a:cubicBezTo>
                <a:cubicBezTo>
                  <a:pt x="12126" y="70221"/>
                  <a:pt x="2352" y="76856"/>
                  <a:pt x="170" y="86676"/>
                </a:cubicBezTo>
                <a:cubicBezTo>
                  <a:pt x="-511" y="89740"/>
                  <a:pt x="2494" y="92954"/>
                  <a:pt x="5105" y="94696"/>
                </a:cubicBezTo>
              </a:path>
            </a:pathLst>
          </a:custGeom>
          <a:noFill/>
          <a:ln cap="flat" cmpd="sng" w="19050">
            <a:solidFill>
              <a:srgbClr val="FFF2CC"/>
            </a:solidFill>
            <a:prstDash val="dot"/>
            <a:round/>
            <a:headEnd len="med" w="med" type="none"/>
            <a:tailEnd len="med" w="med" type="none"/>
          </a:ln>
        </p:spPr>
      </p:sp>
      <p:sp>
        <p:nvSpPr>
          <p:cNvPr id="188" name="Google Shape;188;p19"/>
          <p:cNvSpPr txBox="1"/>
          <p:nvPr>
            <p:ph type="title"/>
          </p:nvPr>
        </p:nvSpPr>
        <p:spPr>
          <a:xfrm rot="-5400000">
            <a:off x="-876375" y="3597425"/>
            <a:ext cx="2320800" cy="421800"/>
          </a:xfrm>
          <a:prstGeom prst="rect">
            <a:avLst/>
          </a:prstGeom>
          <a:solidFill>
            <a:srgbClr val="FFF2C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800">
                <a:solidFill>
                  <a:srgbClr val="000000"/>
                </a:solidFill>
              </a:rPr>
              <a:t>Analysis, by year</a:t>
            </a:r>
            <a:endParaRPr i="1" sz="1800">
              <a:solidFill>
                <a:srgbClr val="000000"/>
              </a:solidFill>
            </a:endParaRPr>
          </a:p>
        </p:txBody>
      </p:sp>
      <p:cxnSp>
        <p:nvCxnSpPr>
          <p:cNvPr id="189" name="Google Shape;189;p19"/>
          <p:cNvCxnSpPr>
            <a:stCxn id="161" idx="3"/>
            <a:endCxn id="190" idx="2"/>
          </p:cNvCxnSpPr>
          <p:nvPr/>
        </p:nvCxnSpPr>
        <p:spPr>
          <a:xfrm>
            <a:off x="5212950" y="3512325"/>
            <a:ext cx="981900" cy="42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1" name="Google Shape;191;p19"/>
          <p:cNvCxnSpPr>
            <a:stCxn id="186" idx="3"/>
          </p:cNvCxnSpPr>
          <p:nvPr/>
        </p:nvCxnSpPr>
        <p:spPr>
          <a:xfrm flipH="1" rot="10800000">
            <a:off x="4877175" y="4149811"/>
            <a:ext cx="804900" cy="20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92" name="Google Shape;192;p19"/>
          <p:cNvCxnSpPr>
            <a:stCxn id="164" idx="3"/>
            <a:endCxn id="193" idx="2"/>
          </p:cNvCxnSpPr>
          <p:nvPr/>
        </p:nvCxnSpPr>
        <p:spPr>
          <a:xfrm>
            <a:off x="3538000" y="4773850"/>
            <a:ext cx="1400700" cy="113700"/>
          </a:xfrm>
          <a:prstGeom prst="straightConnector1">
            <a:avLst/>
          </a:prstGeom>
          <a:noFill/>
          <a:ln cap="flat" cmpd="sng" w="19050">
            <a:solidFill>
              <a:schemeClr val="dk1"/>
            </a:solidFill>
            <a:prstDash val="solid"/>
            <a:round/>
            <a:headEnd len="med" w="med" type="none"/>
            <a:tailEnd len="med" w="med" type="triangle"/>
          </a:ln>
        </p:spPr>
      </p:cxnSp>
      <p:grpSp>
        <p:nvGrpSpPr>
          <p:cNvPr id="194" name="Google Shape;194;p19"/>
          <p:cNvGrpSpPr/>
          <p:nvPr/>
        </p:nvGrpSpPr>
        <p:grpSpPr>
          <a:xfrm>
            <a:off x="4938702" y="4492727"/>
            <a:ext cx="1397889" cy="631743"/>
            <a:chOff x="6216366" y="2365518"/>
            <a:chExt cx="1857907" cy="1109100"/>
          </a:xfrm>
        </p:grpSpPr>
        <p:grpSp>
          <p:nvGrpSpPr>
            <p:cNvPr id="195" name="Google Shape;195;p19"/>
            <p:cNvGrpSpPr/>
            <p:nvPr/>
          </p:nvGrpSpPr>
          <p:grpSpPr>
            <a:xfrm>
              <a:off x="6216366" y="2365518"/>
              <a:ext cx="1857900" cy="1109100"/>
              <a:chOff x="135966" y="749180"/>
              <a:chExt cx="1857900" cy="1109100"/>
            </a:xfrm>
          </p:grpSpPr>
          <p:sp>
            <p:nvSpPr>
              <p:cNvPr id="193" name="Google Shape;193;p19"/>
              <p:cNvSpPr/>
              <p:nvPr/>
            </p:nvSpPr>
            <p:spPr>
              <a:xfrm>
                <a:off x="135966" y="749180"/>
                <a:ext cx="1857900" cy="1109100"/>
              </a:xfrm>
              <a:prstGeom prst="cube">
                <a:avLst>
                  <a:gd fmla="val 25000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cxnSp>
            <p:nvCxnSpPr>
              <p:cNvPr id="196" name="Google Shape;196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197" name="Google Shape;197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198" name="Google Shape;198;p19"/>
            <p:cNvGrpSpPr/>
            <p:nvPr/>
          </p:nvGrpSpPr>
          <p:grpSpPr>
            <a:xfrm>
              <a:off x="6216379" y="2928928"/>
              <a:ext cx="1857895" cy="277200"/>
              <a:chOff x="135966" y="1165215"/>
              <a:chExt cx="1857895" cy="277200"/>
            </a:xfrm>
          </p:grpSpPr>
          <p:cxnSp>
            <p:nvCxnSpPr>
              <p:cNvPr id="199" name="Google Shape;199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0" name="Google Shape;200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01" name="Google Shape;201;p19"/>
            <p:cNvGrpSpPr/>
            <p:nvPr/>
          </p:nvGrpSpPr>
          <p:grpSpPr>
            <a:xfrm>
              <a:off x="6216379" y="3061953"/>
              <a:ext cx="1857895" cy="277200"/>
              <a:chOff x="135966" y="1165215"/>
              <a:chExt cx="1857895" cy="277200"/>
            </a:xfrm>
          </p:grpSpPr>
          <p:cxnSp>
            <p:nvCxnSpPr>
              <p:cNvPr id="202" name="Google Shape;202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3" name="Google Shape;203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04" name="Google Shape;204;p19"/>
            <p:cNvGrpSpPr/>
            <p:nvPr/>
          </p:nvGrpSpPr>
          <p:grpSpPr>
            <a:xfrm>
              <a:off x="6216379" y="2651728"/>
              <a:ext cx="1857895" cy="277200"/>
              <a:chOff x="135966" y="1165215"/>
              <a:chExt cx="1857895" cy="277200"/>
            </a:xfrm>
          </p:grpSpPr>
          <p:cxnSp>
            <p:nvCxnSpPr>
              <p:cNvPr id="205" name="Google Shape;205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6" name="Google Shape;206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07" name="Google Shape;207;p19"/>
            <p:cNvGrpSpPr/>
            <p:nvPr/>
          </p:nvGrpSpPr>
          <p:grpSpPr>
            <a:xfrm>
              <a:off x="6216379" y="2521628"/>
              <a:ext cx="1857895" cy="277200"/>
              <a:chOff x="135966" y="1165215"/>
              <a:chExt cx="1857895" cy="277200"/>
            </a:xfrm>
          </p:grpSpPr>
          <p:cxnSp>
            <p:nvCxnSpPr>
              <p:cNvPr id="208" name="Google Shape;208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09" name="Google Shape;209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210" name="Google Shape;210;p19"/>
          <p:cNvGrpSpPr/>
          <p:nvPr/>
        </p:nvGrpSpPr>
        <p:grpSpPr>
          <a:xfrm>
            <a:off x="5705761" y="3825215"/>
            <a:ext cx="1397889" cy="596918"/>
            <a:chOff x="6216366" y="2365518"/>
            <a:chExt cx="1857907" cy="1109100"/>
          </a:xfrm>
        </p:grpSpPr>
        <p:grpSp>
          <p:nvGrpSpPr>
            <p:cNvPr id="211" name="Google Shape;211;p19"/>
            <p:cNvGrpSpPr/>
            <p:nvPr/>
          </p:nvGrpSpPr>
          <p:grpSpPr>
            <a:xfrm>
              <a:off x="6216366" y="2365518"/>
              <a:ext cx="1857900" cy="1109100"/>
              <a:chOff x="135966" y="749180"/>
              <a:chExt cx="1857900" cy="1109100"/>
            </a:xfrm>
          </p:grpSpPr>
          <p:sp>
            <p:nvSpPr>
              <p:cNvPr id="212" name="Google Shape;212;p19"/>
              <p:cNvSpPr/>
              <p:nvPr/>
            </p:nvSpPr>
            <p:spPr>
              <a:xfrm>
                <a:off x="135966" y="749180"/>
                <a:ext cx="1857900" cy="1109100"/>
              </a:xfrm>
              <a:prstGeom prst="cube">
                <a:avLst>
                  <a:gd fmla="val 25000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cxnSp>
            <p:nvCxnSpPr>
              <p:cNvPr id="213" name="Google Shape;213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4" name="Google Shape;214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15" name="Google Shape;215;p19"/>
            <p:cNvGrpSpPr/>
            <p:nvPr/>
          </p:nvGrpSpPr>
          <p:grpSpPr>
            <a:xfrm>
              <a:off x="6216379" y="2928928"/>
              <a:ext cx="1857895" cy="277200"/>
              <a:chOff x="135966" y="1165215"/>
              <a:chExt cx="1857895" cy="277200"/>
            </a:xfrm>
          </p:grpSpPr>
          <p:cxnSp>
            <p:nvCxnSpPr>
              <p:cNvPr id="216" name="Google Shape;216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17" name="Google Shape;217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18" name="Google Shape;218;p19"/>
            <p:cNvGrpSpPr/>
            <p:nvPr/>
          </p:nvGrpSpPr>
          <p:grpSpPr>
            <a:xfrm>
              <a:off x="6216379" y="3061953"/>
              <a:ext cx="1857895" cy="277200"/>
              <a:chOff x="135966" y="1165215"/>
              <a:chExt cx="1857895" cy="277200"/>
            </a:xfrm>
          </p:grpSpPr>
          <p:cxnSp>
            <p:nvCxnSpPr>
              <p:cNvPr id="219" name="Google Shape;219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0" name="Google Shape;220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21" name="Google Shape;221;p19"/>
            <p:cNvGrpSpPr/>
            <p:nvPr/>
          </p:nvGrpSpPr>
          <p:grpSpPr>
            <a:xfrm>
              <a:off x="6216379" y="2651728"/>
              <a:ext cx="1857895" cy="277200"/>
              <a:chOff x="135966" y="1165215"/>
              <a:chExt cx="1857895" cy="277200"/>
            </a:xfrm>
          </p:grpSpPr>
          <p:cxnSp>
            <p:nvCxnSpPr>
              <p:cNvPr id="222" name="Google Shape;222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3" name="Google Shape;223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24" name="Google Shape;224;p19"/>
            <p:cNvGrpSpPr/>
            <p:nvPr/>
          </p:nvGrpSpPr>
          <p:grpSpPr>
            <a:xfrm>
              <a:off x="6216379" y="2521628"/>
              <a:ext cx="1857895" cy="277200"/>
              <a:chOff x="135966" y="1165215"/>
              <a:chExt cx="1857895" cy="277200"/>
            </a:xfrm>
          </p:grpSpPr>
          <p:cxnSp>
            <p:nvCxnSpPr>
              <p:cNvPr id="225" name="Google Shape;225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26" name="Google Shape;226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grpSp>
        <p:nvGrpSpPr>
          <p:cNvPr id="227" name="Google Shape;227;p19"/>
          <p:cNvGrpSpPr/>
          <p:nvPr/>
        </p:nvGrpSpPr>
        <p:grpSpPr>
          <a:xfrm>
            <a:off x="6194772" y="3117831"/>
            <a:ext cx="1397889" cy="637954"/>
            <a:chOff x="6216366" y="2365518"/>
            <a:chExt cx="1857907" cy="1109100"/>
          </a:xfrm>
        </p:grpSpPr>
        <p:grpSp>
          <p:nvGrpSpPr>
            <p:cNvPr id="228" name="Google Shape;228;p19"/>
            <p:cNvGrpSpPr/>
            <p:nvPr/>
          </p:nvGrpSpPr>
          <p:grpSpPr>
            <a:xfrm>
              <a:off x="6216366" y="2365518"/>
              <a:ext cx="1857900" cy="1109100"/>
              <a:chOff x="135966" y="749180"/>
              <a:chExt cx="1857900" cy="1109100"/>
            </a:xfrm>
          </p:grpSpPr>
          <p:sp>
            <p:nvSpPr>
              <p:cNvPr id="190" name="Google Shape;190;p19"/>
              <p:cNvSpPr/>
              <p:nvPr/>
            </p:nvSpPr>
            <p:spPr>
              <a:xfrm>
                <a:off x="135966" y="749180"/>
                <a:ext cx="1857900" cy="1109100"/>
              </a:xfrm>
              <a:prstGeom prst="cube">
                <a:avLst>
                  <a:gd fmla="val 25000" name="adj"/>
                </a:avLst>
              </a:prstGeom>
              <a:solidFill>
                <a:schemeClr val="lt2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b="1"/>
              </a:p>
            </p:txBody>
          </p:sp>
          <p:cxnSp>
            <p:nvCxnSpPr>
              <p:cNvPr id="229" name="Google Shape;229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0" name="Google Shape;230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31" name="Google Shape;231;p19"/>
            <p:cNvGrpSpPr/>
            <p:nvPr/>
          </p:nvGrpSpPr>
          <p:grpSpPr>
            <a:xfrm>
              <a:off x="6216379" y="2928928"/>
              <a:ext cx="1857895" cy="277200"/>
              <a:chOff x="135966" y="1165215"/>
              <a:chExt cx="1857895" cy="277200"/>
            </a:xfrm>
          </p:grpSpPr>
          <p:cxnSp>
            <p:nvCxnSpPr>
              <p:cNvPr id="232" name="Google Shape;232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3" name="Google Shape;233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34" name="Google Shape;234;p19"/>
            <p:cNvGrpSpPr/>
            <p:nvPr/>
          </p:nvGrpSpPr>
          <p:grpSpPr>
            <a:xfrm>
              <a:off x="6216379" y="3061953"/>
              <a:ext cx="1857895" cy="277200"/>
              <a:chOff x="135966" y="1165215"/>
              <a:chExt cx="1857895" cy="277200"/>
            </a:xfrm>
          </p:grpSpPr>
          <p:cxnSp>
            <p:nvCxnSpPr>
              <p:cNvPr id="235" name="Google Shape;235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6" name="Google Shape;236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37" name="Google Shape;237;p19"/>
            <p:cNvGrpSpPr/>
            <p:nvPr/>
          </p:nvGrpSpPr>
          <p:grpSpPr>
            <a:xfrm>
              <a:off x="6216379" y="2651728"/>
              <a:ext cx="1857895" cy="277200"/>
              <a:chOff x="135966" y="1165215"/>
              <a:chExt cx="1857895" cy="277200"/>
            </a:xfrm>
          </p:grpSpPr>
          <p:cxnSp>
            <p:nvCxnSpPr>
              <p:cNvPr id="238" name="Google Shape;238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39" name="Google Shape;239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  <p:grpSp>
          <p:nvGrpSpPr>
            <p:cNvPr id="240" name="Google Shape;240;p19"/>
            <p:cNvGrpSpPr/>
            <p:nvPr/>
          </p:nvGrpSpPr>
          <p:grpSpPr>
            <a:xfrm>
              <a:off x="6216379" y="2521628"/>
              <a:ext cx="1857895" cy="277200"/>
              <a:chOff x="135966" y="1165215"/>
              <a:chExt cx="1857895" cy="277200"/>
            </a:xfrm>
          </p:grpSpPr>
          <p:cxnSp>
            <p:nvCxnSpPr>
              <p:cNvPr id="241" name="Google Shape;241;p19"/>
              <p:cNvCxnSpPr/>
              <p:nvPr/>
            </p:nvCxnSpPr>
            <p:spPr>
              <a:xfrm>
                <a:off x="135966" y="1442415"/>
                <a:ext cx="1578900" cy="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  <p:cxnSp>
            <p:nvCxnSpPr>
              <p:cNvPr id="242" name="Google Shape;242;p19"/>
              <p:cNvCxnSpPr/>
              <p:nvPr/>
            </p:nvCxnSpPr>
            <p:spPr>
              <a:xfrm flipH="1" rot="10800000">
                <a:off x="1714861" y="1165215"/>
                <a:ext cx="279000" cy="2772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2"/>
                </a:solidFill>
                <a:prstDash val="solid"/>
                <a:round/>
                <a:headEnd len="med" w="med" type="none"/>
                <a:tailEnd len="med" w="med" type="none"/>
              </a:ln>
            </p:spPr>
          </p:cxnSp>
        </p:grpSp>
      </p:grpSp>
      <p:sp>
        <p:nvSpPr>
          <p:cNvPr id="243" name="Google Shape;243;p19"/>
          <p:cNvSpPr txBox="1"/>
          <p:nvPr/>
        </p:nvSpPr>
        <p:spPr>
          <a:xfrm>
            <a:off x="6497536" y="2997050"/>
            <a:ext cx="7923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FFF00"/>
                </a:solidFill>
              </a:rPr>
              <a:t>~1 +</a:t>
            </a:r>
            <a:endParaRPr b="1" i="1">
              <a:solidFill>
                <a:srgbClr val="FFFF00"/>
              </a:solidFill>
            </a:endParaRPr>
          </a:p>
        </p:txBody>
      </p:sp>
      <p:sp>
        <p:nvSpPr>
          <p:cNvPr id="244" name="Google Shape;244;p19"/>
          <p:cNvSpPr txBox="1"/>
          <p:nvPr/>
        </p:nvSpPr>
        <p:spPr>
          <a:xfrm>
            <a:off x="6080836" y="3689588"/>
            <a:ext cx="7923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FFF00"/>
                </a:solidFill>
              </a:rPr>
              <a:t>~1 +</a:t>
            </a:r>
            <a:endParaRPr b="1" i="1">
              <a:solidFill>
                <a:srgbClr val="FFFF00"/>
              </a:solidFill>
            </a:endParaRPr>
          </a:p>
        </p:txBody>
      </p:sp>
      <p:sp>
        <p:nvSpPr>
          <p:cNvPr id="245" name="Google Shape;245;p19"/>
          <p:cNvSpPr txBox="1"/>
          <p:nvPr/>
        </p:nvSpPr>
        <p:spPr>
          <a:xfrm>
            <a:off x="5420911" y="4380325"/>
            <a:ext cx="792300" cy="3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solidFill>
                  <a:srgbClr val="FFFF00"/>
                </a:solidFill>
              </a:rPr>
              <a:t>~1 +</a:t>
            </a:r>
            <a:endParaRPr b="1" i="1">
              <a:solidFill>
                <a:srgbClr val="FFFF00"/>
              </a:solidFill>
            </a:endParaRPr>
          </a:p>
        </p:txBody>
      </p:sp>
      <p:grpSp>
        <p:nvGrpSpPr>
          <p:cNvPr id="246" name="Google Shape;246;p19"/>
          <p:cNvGrpSpPr/>
          <p:nvPr/>
        </p:nvGrpSpPr>
        <p:grpSpPr>
          <a:xfrm>
            <a:off x="7592638" y="3031625"/>
            <a:ext cx="647713" cy="742000"/>
            <a:chOff x="7592638" y="3031625"/>
            <a:chExt cx="647713" cy="742000"/>
          </a:xfrm>
        </p:grpSpPr>
        <p:sp>
          <p:nvSpPr>
            <p:cNvPr id="247" name="Google Shape;247;p19"/>
            <p:cNvSpPr txBox="1"/>
            <p:nvPr/>
          </p:nvSpPr>
          <p:spPr>
            <a:xfrm>
              <a:off x="7592650" y="3031625"/>
              <a:ext cx="647700" cy="42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</a:rPr>
                <a:t>2000</a:t>
              </a:r>
              <a:endParaRPr b="1">
                <a:solidFill>
                  <a:schemeClr val="lt2"/>
                </a:solidFill>
              </a:endParaRPr>
            </a:p>
          </p:txBody>
        </p:sp>
        <p:sp>
          <p:nvSpPr>
            <p:cNvPr id="248" name="Google Shape;248;p19"/>
            <p:cNvSpPr txBox="1"/>
            <p:nvPr/>
          </p:nvSpPr>
          <p:spPr>
            <a:xfrm>
              <a:off x="7592638" y="3344325"/>
              <a:ext cx="647700" cy="42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</a:rPr>
                <a:t>2007</a:t>
              </a:r>
              <a:endParaRPr b="1">
                <a:solidFill>
                  <a:schemeClr val="lt2"/>
                </a:solidFill>
              </a:endParaRPr>
            </a:p>
          </p:txBody>
        </p:sp>
      </p:grpSp>
      <p:grpSp>
        <p:nvGrpSpPr>
          <p:cNvPr id="249" name="Google Shape;249;p19"/>
          <p:cNvGrpSpPr/>
          <p:nvPr/>
        </p:nvGrpSpPr>
        <p:grpSpPr>
          <a:xfrm>
            <a:off x="6336588" y="4437600"/>
            <a:ext cx="647713" cy="742000"/>
            <a:chOff x="7592638" y="3031625"/>
            <a:chExt cx="647713" cy="742000"/>
          </a:xfrm>
        </p:grpSpPr>
        <p:sp>
          <p:nvSpPr>
            <p:cNvPr id="250" name="Google Shape;250;p19"/>
            <p:cNvSpPr txBox="1"/>
            <p:nvPr/>
          </p:nvSpPr>
          <p:spPr>
            <a:xfrm>
              <a:off x="7592650" y="3031625"/>
              <a:ext cx="647700" cy="42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</a:rPr>
                <a:t>2000</a:t>
              </a:r>
              <a:endParaRPr b="1">
                <a:solidFill>
                  <a:schemeClr val="lt2"/>
                </a:solidFill>
              </a:endParaRPr>
            </a:p>
          </p:txBody>
        </p:sp>
        <p:sp>
          <p:nvSpPr>
            <p:cNvPr id="251" name="Google Shape;251;p19"/>
            <p:cNvSpPr txBox="1"/>
            <p:nvPr/>
          </p:nvSpPr>
          <p:spPr>
            <a:xfrm>
              <a:off x="7592638" y="3344325"/>
              <a:ext cx="647700" cy="42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</a:rPr>
                <a:t>2007</a:t>
              </a:r>
              <a:endParaRPr b="1">
                <a:solidFill>
                  <a:schemeClr val="lt2"/>
                </a:solidFill>
              </a:endParaRPr>
            </a:p>
          </p:txBody>
        </p:sp>
      </p:grpSp>
      <p:grpSp>
        <p:nvGrpSpPr>
          <p:cNvPr id="252" name="Google Shape;252;p19"/>
          <p:cNvGrpSpPr/>
          <p:nvPr/>
        </p:nvGrpSpPr>
        <p:grpSpPr>
          <a:xfrm>
            <a:off x="7127313" y="3752675"/>
            <a:ext cx="647713" cy="742000"/>
            <a:chOff x="7592638" y="3031625"/>
            <a:chExt cx="647713" cy="742000"/>
          </a:xfrm>
        </p:grpSpPr>
        <p:sp>
          <p:nvSpPr>
            <p:cNvPr id="253" name="Google Shape;253;p19"/>
            <p:cNvSpPr txBox="1"/>
            <p:nvPr/>
          </p:nvSpPr>
          <p:spPr>
            <a:xfrm>
              <a:off x="7592650" y="3031625"/>
              <a:ext cx="647700" cy="42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</a:rPr>
                <a:t>2000</a:t>
              </a:r>
              <a:endParaRPr b="1">
                <a:solidFill>
                  <a:schemeClr val="lt2"/>
                </a:solidFill>
              </a:endParaRPr>
            </a:p>
          </p:txBody>
        </p:sp>
        <p:sp>
          <p:nvSpPr>
            <p:cNvPr id="254" name="Google Shape;254;p19"/>
            <p:cNvSpPr txBox="1"/>
            <p:nvPr/>
          </p:nvSpPr>
          <p:spPr>
            <a:xfrm>
              <a:off x="7592638" y="3344325"/>
              <a:ext cx="647700" cy="429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>
                  <a:solidFill>
                    <a:schemeClr val="lt2"/>
                  </a:solidFill>
                </a:rPr>
                <a:t>2007</a:t>
              </a:r>
              <a:endParaRPr b="1">
                <a:solidFill>
                  <a:schemeClr val="lt2"/>
                </a:solidFill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6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9" name="Google Shape;25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3825" y="2751500"/>
            <a:ext cx="2665101" cy="2408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0" name="Google Shape;260;p20"/>
          <p:cNvPicPr preferRelativeResize="0"/>
          <p:nvPr/>
        </p:nvPicPr>
        <p:blipFill rotWithShape="1">
          <a:blip r:embed="rId4">
            <a:alphaModFix/>
          </a:blip>
          <a:srcRect b="8273" l="2666" r="0" t="0"/>
          <a:stretch/>
        </p:blipFill>
        <p:spPr>
          <a:xfrm>
            <a:off x="6166675" y="0"/>
            <a:ext cx="2977325" cy="2682374"/>
          </a:xfrm>
          <a:prstGeom prst="rect">
            <a:avLst/>
          </a:prstGeom>
          <a:noFill/>
          <a:ln>
            <a:noFill/>
          </a:ln>
        </p:spPr>
      </p:pic>
      <p:sp>
        <p:nvSpPr>
          <p:cNvPr id="261" name="Google Shape;261;p20"/>
          <p:cNvSpPr txBox="1"/>
          <p:nvPr>
            <p:ph type="title"/>
          </p:nvPr>
        </p:nvSpPr>
        <p:spPr>
          <a:xfrm>
            <a:off x="311700" y="186300"/>
            <a:ext cx="5391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Results: Vegetation change</a:t>
            </a:r>
            <a:endParaRPr b="1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62" name="Google Shape;262;p20"/>
          <p:cNvPicPr preferRelativeResize="0"/>
          <p:nvPr/>
        </p:nvPicPr>
        <p:blipFill rotWithShape="1">
          <a:blip r:embed="rId5">
            <a:alphaModFix/>
          </a:blip>
          <a:srcRect b="4168" l="0" r="2219" t="0"/>
          <a:stretch/>
        </p:blipFill>
        <p:spPr>
          <a:xfrm>
            <a:off x="141675" y="1452600"/>
            <a:ext cx="5853575" cy="3487152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20"/>
          <p:cNvSpPr/>
          <p:nvPr/>
        </p:nvSpPr>
        <p:spPr>
          <a:xfrm>
            <a:off x="2452049" y="4783373"/>
            <a:ext cx="717000" cy="236400"/>
          </a:xfrm>
          <a:prstGeom prst="wedgeRectCallout">
            <a:avLst>
              <a:gd fmla="val 65958" name="adj1"/>
              <a:gd fmla="val -14697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2007</a:t>
            </a:r>
            <a:endParaRPr/>
          </a:p>
        </p:txBody>
      </p:sp>
      <p:cxnSp>
        <p:nvCxnSpPr>
          <p:cNvPr id="264" name="Google Shape;264;p20"/>
          <p:cNvCxnSpPr/>
          <p:nvPr/>
        </p:nvCxnSpPr>
        <p:spPr>
          <a:xfrm rot="10800000">
            <a:off x="3276122" y="1738868"/>
            <a:ext cx="14400" cy="284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65" name="Google Shape;265;p20"/>
          <p:cNvSpPr/>
          <p:nvPr/>
        </p:nvSpPr>
        <p:spPr>
          <a:xfrm>
            <a:off x="869470" y="4783373"/>
            <a:ext cx="717000" cy="236400"/>
          </a:xfrm>
          <a:prstGeom prst="wedgeRectCallout">
            <a:avLst>
              <a:gd fmla="val 65958" name="adj1"/>
              <a:gd fmla="val -14697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2004</a:t>
            </a:r>
            <a:endParaRPr/>
          </a:p>
        </p:txBody>
      </p:sp>
      <p:cxnSp>
        <p:nvCxnSpPr>
          <p:cNvPr id="266" name="Google Shape;266;p20"/>
          <p:cNvCxnSpPr/>
          <p:nvPr/>
        </p:nvCxnSpPr>
        <p:spPr>
          <a:xfrm rot="10800000">
            <a:off x="1693544" y="1738868"/>
            <a:ext cx="14400" cy="284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67" name="Google Shape;267;p20"/>
          <p:cNvSpPr/>
          <p:nvPr/>
        </p:nvSpPr>
        <p:spPr>
          <a:xfrm>
            <a:off x="3995259" y="4783373"/>
            <a:ext cx="717000" cy="236400"/>
          </a:xfrm>
          <a:prstGeom prst="wedgeRectCallout">
            <a:avLst>
              <a:gd fmla="val 65958" name="adj1"/>
              <a:gd fmla="val -14697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2015</a:t>
            </a:r>
            <a:endParaRPr/>
          </a:p>
        </p:txBody>
      </p:sp>
      <p:cxnSp>
        <p:nvCxnSpPr>
          <p:cNvPr id="268" name="Google Shape;268;p20"/>
          <p:cNvCxnSpPr/>
          <p:nvPr/>
        </p:nvCxnSpPr>
        <p:spPr>
          <a:xfrm rot="10800000">
            <a:off x="4819333" y="1738868"/>
            <a:ext cx="14400" cy="2844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69" name="Google Shape;269;p20"/>
          <p:cNvSpPr/>
          <p:nvPr/>
        </p:nvSpPr>
        <p:spPr>
          <a:xfrm rot="-1664625">
            <a:off x="7673016" y="493164"/>
            <a:ext cx="541332" cy="785835"/>
          </a:xfrm>
          <a:prstGeom prst="ellipse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70" name="Google Shape;270;p20"/>
          <p:cNvCxnSpPr>
            <a:endCxn id="269" idx="1"/>
          </p:cNvCxnSpPr>
          <p:nvPr/>
        </p:nvCxnSpPr>
        <p:spPr>
          <a:xfrm flipH="1" rot="10800000">
            <a:off x="3231594" y="729316"/>
            <a:ext cx="4413300" cy="22884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1" name="Google Shape;271;p20"/>
          <p:cNvSpPr txBox="1"/>
          <p:nvPr/>
        </p:nvSpPr>
        <p:spPr>
          <a:xfrm>
            <a:off x="7791175" y="46225"/>
            <a:ext cx="13146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2000 → 2018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72" name="Google Shape;272;p20"/>
          <p:cNvCxnSpPr>
            <a:endCxn id="273" idx="2"/>
          </p:cNvCxnSpPr>
          <p:nvPr/>
        </p:nvCxnSpPr>
        <p:spPr>
          <a:xfrm flipH="1" rot="10800000">
            <a:off x="5897063" y="1848321"/>
            <a:ext cx="1449600" cy="16776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73" name="Google Shape;273;p20"/>
          <p:cNvSpPr/>
          <p:nvPr/>
        </p:nvSpPr>
        <p:spPr>
          <a:xfrm rot="-1664625">
            <a:off x="7315546" y="1381471"/>
            <a:ext cx="541332" cy="681699"/>
          </a:xfrm>
          <a:prstGeom prst="ellipse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4" name="Google Shape;274;p20"/>
          <p:cNvSpPr txBox="1"/>
          <p:nvPr/>
        </p:nvSpPr>
        <p:spPr>
          <a:xfrm>
            <a:off x="7756900" y="4736575"/>
            <a:ext cx="13146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2000 → 2018</a:t>
            </a:r>
            <a:endParaRPr>
              <a:solidFill>
                <a:schemeClr val="dk1"/>
              </a:solidFill>
            </a:endParaRPr>
          </a:p>
        </p:txBody>
      </p:sp>
      <p:cxnSp>
        <p:nvCxnSpPr>
          <p:cNvPr id="275" name="Google Shape;275;p20"/>
          <p:cNvCxnSpPr/>
          <p:nvPr/>
        </p:nvCxnSpPr>
        <p:spPr>
          <a:xfrm>
            <a:off x="5897075" y="4020625"/>
            <a:ext cx="1002600" cy="276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Google Shape;280;p21"/>
          <p:cNvSpPr txBox="1"/>
          <p:nvPr>
            <p:ph type="title"/>
          </p:nvPr>
        </p:nvSpPr>
        <p:spPr>
          <a:xfrm>
            <a:off x="245675" y="200725"/>
            <a:ext cx="515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Results: Alteration index</a:t>
            </a:r>
            <a:endParaRPr b="1"/>
          </a:p>
        </p:txBody>
      </p:sp>
      <p:pic>
        <p:nvPicPr>
          <p:cNvPr id="281" name="Google Shape;281;p21"/>
          <p:cNvPicPr preferRelativeResize="0"/>
          <p:nvPr/>
        </p:nvPicPr>
        <p:blipFill rotWithShape="1">
          <a:blip r:embed="rId3">
            <a:alphaModFix/>
          </a:blip>
          <a:srcRect b="5024" l="0" r="2047" t="0"/>
          <a:stretch/>
        </p:blipFill>
        <p:spPr>
          <a:xfrm>
            <a:off x="100725" y="1621275"/>
            <a:ext cx="5802076" cy="3244900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21"/>
          <p:cNvSpPr/>
          <p:nvPr/>
        </p:nvSpPr>
        <p:spPr>
          <a:xfrm>
            <a:off x="1457100" y="4754975"/>
            <a:ext cx="717000" cy="225300"/>
          </a:xfrm>
          <a:prstGeom prst="wedgeRectCallout">
            <a:avLst>
              <a:gd fmla="val 65958" name="adj1"/>
              <a:gd fmla="val -14697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2004</a:t>
            </a:r>
            <a:endParaRPr/>
          </a:p>
        </p:txBody>
      </p:sp>
      <p:cxnSp>
        <p:nvCxnSpPr>
          <p:cNvPr id="283" name="Google Shape;283;p21"/>
          <p:cNvCxnSpPr/>
          <p:nvPr/>
        </p:nvCxnSpPr>
        <p:spPr>
          <a:xfrm rot="10800000">
            <a:off x="2281175" y="1855268"/>
            <a:ext cx="14400" cy="27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sp>
        <p:nvSpPr>
          <p:cNvPr id="284" name="Google Shape;284;p21"/>
          <p:cNvSpPr/>
          <p:nvPr/>
        </p:nvSpPr>
        <p:spPr>
          <a:xfrm>
            <a:off x="3795000" y="4754975"/>
            <a:ext cx="717000" cy="225300"/>
          </a:xfrm>
          <a:prstGeom prst="wedgeRectCallout">
            <a:avLst>
              <a:gd fmla="val 65958" name="adj1"/>
              <a:gd fmla="val -146976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2006</a:t>
            </a:r>
            <a:endParaRPr/>
          </a:p>
        </p:txBody>
      </p:sp>
      <p:cxnSp>
        <p:nvCxnSpPr>
          <p:cNvPr id="285" name="Google Shape;285;p21"/>
          <p:cNvCxnSpPr/>
          <p:nvPr/>
        </p:nvCxnSpPr>
        <p:spPr>
          <a:xfrm rot="10800000">
            <a:off x="4619075" y="1855268"/>
            <a:ext cx="14400" cy="2709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ash"/>
            <a:round/>
            <a:headEnd len="med" w="med" type="none"/>
            <a:tailEnd len="med" w="med" type="none"/>
          </a:ln>
        </p:spPr>
      </p:cxnSp>
      <p:pic>
        <p:nvPicPr>
          <p:cNvPr id="286" name="Google Shape;286;p21"/>
          <p:cNvPicPr preferRelativeResize="0"/>
          <p:nvPr/>
        </p:nvPicPr>
        <p:blipFill rotWithShape="1">
          <a:blip r:embed="rId4">
            <a:alphaModFix/>
          </a:blip>
          <a:srcRect b="10026" l="9550" r="14107" t="12128"/>
          <a:stretch/>
        </p:blipFill>
        <p:spPr>
          <a:xfrm>
            <a:off x="6166675" y="0"/>
            <a:ext cx="2977325" cy="2682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1"/>
          <p:cNvPicPr preferRelativeResize="0"/>
          <p:nvPr/>
        </p:nvPicPr>
        <p:blipFill rotWithShape="1">
          <a:blip r:embed="rId5">
            <a:alphaModFix/>
          </a:blip>
          <a:srcRect b="16979" l="15572" r="12131" t="6945"/>
          <a:stretch/>
        </p:blipFill>
        <p:spPr>
          <a:xfrm>
            <a:off x="6476875" y="2734950"/>
            <a:ext cx="2665100" cy="240855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88" name="Google Shape;288;p21"/>
          <p:cNvCxnSpPr>
            <a:endCxn id="289" idx="2"/>
          </p:cNvCxnSpPr>
          <p:nvPr/>
        </p:nvCxnSpPr>
        <p:spPr>
          <a:xfrm flipH="1" rot="10800000">
            <a:off x="5793350" y="4123291"/>
            <a:ext cx="1065600" cy="349500"/>
          </a:xfrm>
          <a:prstGeom prst="straightConnector1">
            <a:avLst/>
          </a:prstGeom>
          <a:noFill/>
          <a:ln cap="flat" cmpd="sng" w="19050">
            <a:solidFill>
              <a:srgbClr val="FF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89" name="Google Shape;289;p21"/>
          <p:cNvSpPr/>
          <p:nvPr/>
        </p:nvSpPr>
        <p:spPr>
          <a:xfrm rot="-1664196">
            <a:off x="6825397" y="3603332"/>
            <a:ext cx="584004" cy="768118"/>
          </a:xfrm>
          <a:prstGeom prst="ellipse">
            <a:avLst/>
          </a:prstGeom>
          <a:noFill/>
          <a:ln cap="flat" cmpd="sng" w="2857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0" name="Google Shape;290;p21"/>
          <p:cNvSpPr/>
          <p:nvPr/>
        </p:nvSpPr>
        <p:spPr>
          <a:xfrm rot="-1664625">
            <a:off x="7673016" y="493164"/>
            <a:ext cx="541332" cy="785835"/>
          </a:xfrm>
          <a:prstGeom prst="ellipse">
            <a:avLst/>
          </a:prstGeom>
          <a:noFill/>
          <a:ln cap="flat" cmpd="sng" w="28575">
            <a:solidFill>
              <a:srgbClr val="FF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21"/>
          <p:cNvSpPr/>
          <p:nvPr/>
        </p:nvSpPr>
        <p:spPr>
          <a:xfrm rot="-1664625">
            <a:off x="7315546" y="1381471"/>
            <a:ext cx="541332" cy="681699"/>
          </a:xfrm>
          <a:prstGeom prst="ellipse">
            <a:avLst/>
          </a:prstGeom>
          <a:noFill/>
          <a:ln cap="flat" cmpd="sng" w="2857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292" name="Google Shape;292;p21"/>
          <p:cNvCxnSpPr/>
          <p:nvPr/>
        </p:nvCxnSpPr>
        <p:spPr>
          <a:xfrm flipH="1" rot="10800000">
            <a:off x="5779525" y="729350"/>
            <a:ext cx="1865400" cy="2416200"/>
          </a:xfrm>
          <a:prstGeom prst="straightConnector1">
            <a:avLst/>
          </a:prstGeom>
          <a:noFill/>
          <a:ln cap="flat" cmpd="sng" w="19050">
            <a:solidFill>
              <a:srgbClr val="FFD96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293" name="Google Shape;293;p21"/>
          <p:cNvCxnSpPr/>
          <p:nvPr/>
        </p:nvCxnSpPr>
        <p:spPr>
          <a:xfrm flipH="1" rot="10800000">
            <a:off x="5793350" y="1848450"/>
            <a:ext cx="1553400" cy="1497600"/>
          </a:xfrm>
          <a:prstGeom prst="straightConnector1">
            <a:avLst/>
          </a:prstGeom>
          <a:noFill/>
          <a:ln cap="flat" cmpd="sng" w="19050">
            <a:solidFill>
              <a:srgbClr val="0000FF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94" name="Google Shape;294;p21"/>
          <p:cNvSpPr txBox="1"/>
          <p:nvPr/>
        </p:nvSpPr>
        <p:spPr>
          <a:xfrm>
            <a:off x="7791175" y="46225"/>
            <a:ext cx="13146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2000 → 2007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95" name="Google Shape;295;p21"/>
          <p:cNvSpPr txBox="1"/>
          <p:nvPr/>
        </p:nvSpPr>
        <p:spPr>
          <a:xfrm>
            <a:off x="7756900" y="4736575"/>
            <a:ext cx="1314600" cy="33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2000 → 2007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